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66" r:id="rId3"/>
    <p:sldId id="267" r:id="rId4"/>
    <p:sldId id="268" r:id="rId5"/>
    <p:sldId id="265" r:id="rId6"/>
    <p:sldId id="257" r:id="rId7"/>
    <p:sldId id="269" r:id="rId8"/>
    <p:sldId id="270" r:id="rId9"/>
    <p:sldId id="271" r:id="rId10"/>
    <p:sldId id="258" r:id="rId11"/>
    <p:sldId id="272" r:id="rId12"/>
    <p:sldId id="259" r:id="rId13"/>
    <p:sldId id="260" r:id="rId14"/>
    <p:sldId id="261" r:id="rId15"/>
    <p:sldId id="273" r:id="rId16"/>
    <p:sldId id="262" r:id="rId17"/>
    <p:sldId id="274" r:id="rId18"/>
    <p:sldId id="263" r:id="rId19"/>
    <p:sldId id="275" r:id="rId20"/>
    <p:sldId id="264" r:id="rId21"/>
    <p:sldId id="278" r:id="rId22"/>
    <p:sldId id="279" r:id="rId23"/>
    <p:sldId id="280" r:id="rId24"/>
    <p:sldId id="281" r:id="rId25"/>
    <p:sldId id="276" r:id="rId26"/>
    <p:sldId id="277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8" r:id="rId40"/>
    <p:sldId id="300" r:id="rId41"/>
    <p:sldId id="302" r:id="rId42"/>
    <p:sldId id="301" r:id="rId43"/>
    <p:sldId id="303" r:id="rId44"/>
    <p:sldId id="293" r:id="rId45"/>
    <p:sldId id="295" r:id="rId46"/>
    <p:sldId id="296" r:id="rId47"/>
    <p:sldId id="308" r:id="rId48"/>
    <p:sldId id="309" r:id="rId49"/>
    <p:sldId id="305" r:id="rId50"/>
    <p:sldId id="306" r:id="rId51"/>
    <p:sldId id="307" r:id="rId52"/>
    <p:sldId id="304" r:id="rId53"/>
    <p:sldId id="297" r:id="rId5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0" autoAdjust="0"/>
    <p:restoredTop sz="94660"/>
  </p:normalViewPr>
  <p:slideViewPr>
    <p:cSldViewPr>
      <p:cViewPr>
        <p:scale>
          <a:sx n="100" d="100"/>
          <a:sy n="100" d="100"/>
        </p:scale>
        <p:origin x="-27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98D22-15E9-4D2A-B1A6-761192D617CD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2BA0-1A40-4B11-9672-31FF7D20508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2BA0-1A40-4B11-9672-31FF7D205088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2BA0-1A40-4B11-9672-31FF7D205088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2215-34C7-44AE-9E6A-6B9EA62FCAD0}" type="datetimeFigureOut">
              <a:rPr lang="it-IT" smtClean="0"/>
              <a:pPr/>
              <a:t>04/04/2020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99671-2167-4EBE-B842-0D2970B97B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5072074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ARISTOTELE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126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2500"/>
            <a:ext cx="4572032" cy="4933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6786578" y="2071678"/>
            <a:ext cx="2186002" cy="2732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RAPPORTI CON PLATONE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86050" y="2428868"/>
            <a:ext cx="39290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Forte influenza del pensiero platonico: Aristotele se ne distacca sempre più.</a:t>
            </a:r>
            <a:endParaRPr lang="it-IT" sz="3200" dirty="0">
              <a:latin typeface="Candara" pitchFamily="34" charset="0"/>
            </a:endParaRPr>
          </a:p>
        </p:txBody>
      </p:sp>
      <p:pic>
        <p:nvPicPr>
          <p:cNvPr id="25602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214282" y="2143116"/>
            <a:ext cx="244943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4000496" y="2786058"/>
            <a:ext cx="1357322" cy="135732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0000"/>
          </a:blip>
          <a:srcRect l="7840" r="8536" b="13294"/>
          <a:stretch>
            <a:fillRect/>
          </a:stretch>
        </p:blipFill>
        <p:spPr bwMode="auto">
          <a:xfrm>
            <a:off x="7358082" y="0"/>
            <a:ext cx="1785918" cy="2232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RAPPORTI CON PLATONE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2910" y="1714488"/>
            <a:ext cx="392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Candara" pitchFamily="34" charset="0"/>
              </a:rPr>
              <a:t>Abbandona</a:t>
            </a:r>
            <a:r>
              <a:rPr lang="it-IT" sz="2800" dirty="0" smtClean="0">
                <a:latin typeface="Candara" pitchFamily="34" charset="0"/>
              </a:rPr>
              <a:t> ogni indirizzo </a:t>
            </a:r>
            <a:r>
              <a:rPr lang="it-IT" sz="2800" b="1" dirty="0" smtClean="0">
                <a:latin typeface="Candara" pitchFamily="34" charset="0"/>
              </a:rPr>
              <a:t>mistico</a:t>
            </a:r>
            <a:r>
              <a:rPr lang="it-IT" sz="2800" dirty="0" smtClean="0">
                <a:latin typeface="Candara" pitchFamily="34" charset="0"/>
              </a:rPr>
              <a:t> e mitico</a:t>
            </a:r>
          </a:p>
          <a:p>
            <a:r>
              <a:rPr lang="it-IT" sz="2800" dirty="0" smtClean="0">
                <a:latin typeface="Candara" pitchFamily="34" charset="0"/>
              </a:rPr>
              <a:t>- Anima immortale?</a:t>
            </a:r>
            <a:endParaRPr lang="it-IT" sz="2800" dirty="0">
              <a:latin typeface="Candar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00100" y="4143380"/>
            <a:ext cx="36433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Candara" pitchFamily="34" charset="0"/>
              </a:rPr>
              <a:t>Critica la teoria delle Idee</a:t>
            </a:r>
          </a:p>
          <a:p>
            <a:r>
              <a:rPr lang="it-IT" sz="2800" dirty="0" smtClean="0">
                <a:latin typeface="Candara" pitchFamily="34" charset="0"/>
              </a:rPr>
              <a:t>- Non esistono due mondi, ma </a:t>
            </a:r>
            <a:r>
              <a:rPr lang="it-IT" sz="2800" b="1" dirty="0" smtClean="0">
                <a:latin typeface="Candara" pitchFamily="34" charset="0"/>
              </a:rPr>
              <a:t>UNO</a:t>
            </a:r>
            <a:r>
              <a:rPr lang="it-IT" sz="2800" dirty="0" smtClean="0">
                <a:latin typeface="Candara" pitchFamily="34" charset="0"/>
              </a:rPr>
              <a:t> SOLO</a:t>
            </a:r>
            <a:endParaRPr lang="it-IT" sz="2800" dirty="0"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857852" y="3000372"/>
            <a:ext cx="3286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Candara" pitchFamily="34" charset="0"/>
              </a:rPr>
              <a:t>Interessi</a:t>
            </a:r>
            <a:r>
              <a:rPr lang="it-IT" sz="2800" dirty="0" smtClean="0">
                <a:latin typeface="Candara" pitchFamily="34" charset="0"/>
              </a:rPr>
              <a:t> diversi</a:t>
            </a:r>
          </a:p>
          <a:p>
            <a:r>
              <a:rPr lang="it-IT" sz="2800" dirty="0" smtClean="0">
                <a:latin typeface="Candara" pitchFamily="34" charset="0"/>
              </a:rPr>
              <a:t>- Scienze empiriche, interessi naturalistici</a:t>
            </a:r>
            <a:endParaRPr lang="it-IT" sz="2800" dirty="0">
              <a:latin typeface="Candara" pitchFamily="34" charset="0"/>
            </a:endParaRPr>
          </a:p>
        </p:txBody>
      </p:sp>
      <p:sp>
        <p:nvSpPr>
          <p:cNvPr id="9" name="Freccia a sinistra 8"/>
          <p:cNvSpPr/>
          <p:nvPr/>
        </p:nvSpPr>
        <p:spPr>
          <a:xfrm rot="1260000">
            <a:off x="3771631" y="2812597"/>
            <a:ext cx="214314" cy="35719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sinistra 9"/>
          <p:cNvSpPr/>
          <p:nvPr/>
        </p:nvSpPr>
        <p:spPr>
          <a:xfrm rot="-1740000">
            <a:off x="3771630" y="3741292"/>
            <a:ext cx="214314" cy="35719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sinistra 10"/>
          <p:cNvSpPr/>
          <p:nvPr/>
        </p:nvSpPr>
        <p:spPr>
          <a:xfrm flipH="1" flipV="1">
            <a:off x="5486141" y="3312663"/>
            <a:ext cx="214314" cy="35719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9698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l="13531" r="3350"/>
          <a:stretch>
            <a:fillRect/>
          </a:stretch>
        </p:blipFill>
        <p:spPr bwMode="auto">
          <a:xfrm>
            <a:off x="3929058" y="2857496"/>
            <a:ext cx="1432361" cy="11858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RAPPORTI CON PLATONE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24578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643050"/>
            <a:ext cx="5294439" cy="3643338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1785918" y="5572140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i="1" dirty="0" smtClean="0"/>
              <a:t>Raffaello, Scuola di Atene </a:t>
            </a:r>
            <a:endParaRPr lang="it-IT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RAPPORTI CON PLATONE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85786" y="2571744"/>
            <a:ext cx="6715172" cy="26259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“</a:t>
            </a:r>
            <a:r>
              <a:rPr lang="it-IT" sz="3200" i="1" dirty="0" err="1" smtClean="0">
                <a:latin typeface="Candara" pitchFamily="34" charset="0"/>
              </a:rPr>
              <a:t>Amicus</a:t>
            </a:r>
            <a:r>
              <a:rPr lang="it-IT" sz="3200" i="1" dirty="0" smtClean="0">
                <a:latin typeface="Candara" pitchFamily="34" charset="0"/>
              </a:rPr>
              <a:t> </a:t>
            </a:r>
            <a:r>
              <a:rPr lang="it-IT" sz="3200" i="1" dirty="0" err="1" smtClean="0">
                <a:latin typeface="Candara" pitchFamily="34" charset="0"/>
              </a:rPr>
              <a:t>Plato</a:t>
            </a:r>
            <a:r>
              <a:rPr lang="it-IT" sz="3200" i="1" dirty="0" smtClean="0">
                <a:latin typeface="Candara" pitchFamily="34" charset="0"/>
              </a:rPr>
              <a:t>, </a:t>
            </a:r>
            <a:r>
              <a:rPr lang="it-IT" sz="3200" i="1" dirty="0" err="1" smtClean="0">
                <a:latin typeface="Candara" pitchFamily="34" charset="0"/>
              </a:rPr>
              <a:t>sed</a:t>
            </a:r>
            <a:r>
              <a:rPr lang="it-IT" sz="3200" i="1" dirty="0" smtClean="0">
                <a:latin typeface="Candara" pitchFamily="34" charset="0"/>
              </a:rPr>
              <a:t> </a:t>
            </a:r>
            <a:r>
              <a:rPr lang="it-IT" sz="3200" i="1" dirty="0" err="1" smtClean="0">
                <a:latin typeface="Candara" pitchFamily="34" charset="0"/>
              </a:rPr>
              <a:t>magis</a:t>
            </a:r>
            <a:r>
              <a:rPr lang="it-IT" sz="3200" i="1" dirty="0" smtClean="0">
                <a:latin typeface="Candara" pitchFamily="34" charset="0"/>
              </a:rPr>
              <a:t> amica </a:t>
            </a:r>
            <a:r>
              <a:rPr lang="it-IT" sz="3200" i="1" dirty="0" err="1" smtClean="0">
                <a:latin typeface="Candara" pitchFamily="34" charset="0"/>
              </a:rPr>
              <a:t>veritas</a:t>
            </a:r>
            <a:r>
              <a:rPr lang="it-IT" sz="3200" dirty="0" smtClean="0">
                <a:latin typeface="Candara" pitchFamily="34" charset="0"/>
              </a:rPr>
              <a:t>”</a:t>
            </a:r>
          </a:p>
          <a:p>
            <a:endParaRPr lang="it-IT" sz="3200" dirty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“Mi è amico Platone, ma di più mi è amica la verità”</a:t>
            </a:r>
            <a:endParaRPr lang="it-IT" sz="3200" dirty="0">
              <a:latin typeface="Candara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l="7840" r="8536" b="13294"/>
          <a:stretch>
            <a:fillRect/>
          </a:stretch>
        </p:blipFill>
        <p:spPr bwMode="auto">
          <a:xfrm>
            <a:off x="7000892" y="2643182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Classificazione delle scienze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571612"/>
            <a:ext cx="82868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Sistemazione organica </a:t>
            </a:r>
            <a:r>
              <a:rPr lang="it-IT" sz="3200" dirty="0" smtClean="0"/>
              <a:t>dei </a:t>
            </a:r>
            <a:r>
              <a:rPr lang="it-IT" sz="3200" b="1" dirty="0" smtClean="0"/>
              <a:t>vari saperi </a:t>
            </a:r>
            <a:r>
              <a:rPr lang="it-IT" sz="3200" dirty="0" smtClean="0"/>
              <a:t>a seconda di:</a:t>
            </a:r>
          </a:p>
          <a:p>
            <a:endParaRPr lang="it-IT" sz="3200" dirty="0" smtClean="0"/>
          </a:p>
          <a:p>
            <a:endParaRPr lang="it-IT" sz="3200" dirty="0" smtClean="0"/>
          </a:p>
          <a:p>
            <a:pPr>
              <a:buFontTx/>
              <a:buChar char="-"/>
            </a:pPr>
            <a:endParaRPr lang="it-IT" sz="3200" dirty="0" smtClean="0"/>
          </a:p>
          <a:p>
            <a:r>
              <a:rPr lang="it-IT" sz="3200" dirty="0" smtClean="0"/>
              <a:t>Interpretazione </a:t>
            </a:r>
            <a:r>
              <a:rPr lang="it-IT" sz="3200" b="1" dirty="0" smtClean="0"/>
              <a:t>unitaria</a:t>
            </a:r>
            <a:r>
              <a:rPr lang="it-IT" sz="3200" dirty="0" smtClean="0"/>
              <a:t> e razionale della realtà: i discorsi specialistici delle varie scienze devono integrarsi per formare un senso globale.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1538" y="2786058"/>
            <a:ext cx="671517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OGGETTO  -  METODO  - FINI</a:t>
            </a:r>
            <a:endParaRPr lang="it-IT" sz="32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Classificazione delle scienze</a:t>
            </a:r>
            <a:endParaRPr lang="it-IT" dirty="0">
              <a:latin typeface="Bahnschrift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28596" y="1357298"/>
          <a:ext cx="8358246" cy="504280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428760"/>
                <a:gridCol w="3892624"/>
                <a:gridCol w="3036862"/>
              </a:tblGrid>
              <a:tr h="1357322">
                <a:tc rowSpan="3"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endParaRPr lang="it-IT" sz="2800" b="1" dirty="0"/>
                    </a:p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it-IT" sz="2800" b="1" dirty="0"/>
                        <a:t>LOGICA</a:t>
                      </a:r>
                      <a:endParaRPr lang="it-IT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 vert="vert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cap="small" dirty="0"/>
                        <a:t>scienze </a:t>
                      </a:r>
                      <a:r>
                        <a:rPr lang="it-IT" sz="2800" cap="small" dirty="0" smtClean="0"/>
                        <a:t>teoretiche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1800" cap="small" dirty="0" smtClean="0">
                          <a:latin typeface="Times New Roman"/>
                          <a:ea typeface="Calibri"/>
                          <a:cs typeface="Times New Roman"/>
                        </a:rPr>
                        <a:t>(Matematica,</a:t>
                      </a:r>
                      <a:r>
                        <a:rPr lang="it-IT" sz="1800" cap="small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fisica, metafisica o filosofia prima)</a:t>
                      </a:r>
                      <a:endParaRPr lang="it-IT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/>
                        <a:t>sapere per il sapere</a:t>
                      </a:r>
                      <a:endParaRPr lang="it-IT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</a:tr>
              <a:tr h="173725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cap="small" dirty="0"/>
                        <a:t>scienze </a:t>
                      </a:r>
                      <a:r>
                        <a:rPr lang="it-IT" sz="2800" cap="small" dirty="0" smtClean="0"/>
                        <a:t>pratiche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1800" i="1" cap="small" dirty="0" smtClean="0">
                          <a:latin typeface="Times New Roman"/>
                          <a:ea typeface="Calibri"/>
                          <a:cs typeface="Times New Roman"/>
                        </a:rPr>
                        <a:t>(ETICA E POLITICA)</a:t>
                      </a:r>
                      <a:endParaRPr lang="it-IT" sz="18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/>
                        <a:t>sapere per il sapersi comportare</a:t>
                      </a:r>
                      <a:endParaRPr lang="it-IT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</a:tr>
              <a:tr h="194823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cap="small" dirty="0"/>
                        <a:t>scienze </a:t>
                      </a:r>
                      <a:r>
                        <a:rPr lang="it-IT" sz="2800" cap="small" dirty="0" smtClean="0"/>
                        <a:t>poietiche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i="1" cap="small" dirty="0" smtClean="0">
                          <a:latin typeface="Times New Roman"/>
                          <a:ea typeface="Calibri"/>
                          <a:cs typeface="Times New Roman"/>
                        </a:rPr>
                        <a:t>(arti e tecniche)</a:t>
                      </a:r>
                      <a:endParaRPr lang="it-IT" sz="2400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800" dirty="0"/>
                        <a:t>sapere per il saper fare</a:t>
                      </a:r>
                      <a:endParaRPr lang="it-IT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98" marR="35998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857224" y="1428736"/>
            <a:ext cx="628654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La scienza più importante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2357430"/>
            <a:ext cx="7286676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Letteralmente: ciò che va “oltre la fisica”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57224" y="3429000"/>
            <a:ext cx="7286676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Quattro definizioni: la </a:t>
            </a:r>
            <a:r>
              <a:rPr lang="it-IT" sz="3200" dirty="0" err="1" smtClean="0">
                <a:latin typeface="Candara" pitchFamily="34" charset="0"/>
              </a:rPr>
              <a:t>metafisica…</a:t>
            </a:r>
            <a:endParaRPr lang="it-IT" sz="3200" dirty="0" smtClean="0">
              <a:latin typeface="Candar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le </a:t>
            </a:r>
            <a:r>
              <a:rPr lang="it-IT" sz="3200" i="1" dirty="0" smtClean="0">
                <a:solidFill>
                  <a:srgbClr val="FF0000"/>
                </a:solidFill>
              </a:rPr>
              <a:t>cause e i principi primi</a:t>
            </a:r>
            <a:endParaRPr lang="it-IT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l’</a:t>
            </a:r>
            <a:r>
              <a:rPr lang="it-IT" sz="3200" i="1" dirty="0" smtClean="0">
                <a:solidFill>
                  <a:schemeClr val="tx2"/>
                </a:solidFill>
              </a:rPr>
              <a:t>essere in quanto essere</a:t>
            </a:r>
            <a:endParaRPr lang="it-IT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la </a:t>
            </a:r>
            <a:r>
              <a:rPr lang="it-IT" sz="3200" i="1" dirty="0" smtClean="0">
                <a:solidFill>
                  <a:schemeClr val="accent6">
                    <a:lumMod val="50000"/>
                  </a:schemeClr>
                </a:solidFill>
              </a:rPr>
              <a:t>sostanza</a:t>
            </a:r>
            <a:endParaRPr lang="it-IT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>
                <a:solidFill>
                  <a:srgbClr val="7030A0"/>
                </a:solidFill>
              </a:rPr>
              <a:t>Dio</a:t>
            </a:r>
            <a:r>
              <a:rPr lang="it-IT" sz="3200" dirty="0" smtClean="0">
                <a:solidFill>
                  <a:srgbClr val="7030A0"/>
                </a:solidFill>
              </a:rPr>
              <a:t> e la </a:t>
            </a:r>
            <a:r>
              <a:rPr lang="it-IT" sz="3200" i="1" dirty="0" smtClean="0">
                <a:solidFill>
                  <a:srgbClr val="7030A0"/>
                </a:solidFill>
              </a:rPr>
              <a:t>sostanza soprasensibile</a:t>
            </a:r>
            <a:endParaRPr lang="it-IT" sz="3200" i="1" dirty="0" smtClean="0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000892" y="4500570"/>
            <a:ext cx="192882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ONTOLOGIA</a:t>
            </a:r>
            <a:endParaRPr lang="it-IT" sz="24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929454" y="5857892"/>
            <a:ext cx="1928826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TEOLOGIA</a:t>
            </a:r>
            <a:endParaRPr lang="it-IT" sz="24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857224" y="1428736"/>
            <a:ext cx="628654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La scienza più importante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2357430"/>
            <a:ext cx="7286676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Letteralmente: ciò che va “oltre la fisica”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57224" y="3429000"/>
            <a:ext cx="7286676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Quattro definizioni: la </a:t>
            </a:r>
            <a:r>
              <a:rPr lang="it-IT" sz="3200" dirty="0" err="1" smtClean="0">
                <a:latin typeface="Candara" pitchFamily="34" charset="0"/>
              </a:rPr>
              <a:t>metafisica…</a:t>
            </a:r>
            <a:endParaRPr lang="it-IT" sz="3200" dirty="0" smtClean="0">
              <a:latin typeface="Candar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le </a:t>
            </a:r>
            <a:r>
              <a:rPr lang="it-IT" sz="3200" i="1" dirty="0" smtClean="0">
                <a:solidFill>
                  <a:srgbClr val="FF0000"/>
                </a:solidFill>
              </a:rPr>
              <a:t>cause e i principi primi</a:t>
            </a:r>
            <a:endParaRPr lang="it-IT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l’</a:t>
            </a:r>
            <a:r>
              <a:rPr lang="it-IT" sz="3200" i="1" dirty="0" smtClean="0">
                <a:solidFill>
                  <a:schemeClr val="tx2"/>
                </a:solidFill>
              </a:rPr>
              <a:t>essere in quanto essere</a:t>
            </a:r>
            <a:endParaRPr lang="it-IT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/>
              <a:t>la </a:t>
            </a:r>
            <a:r>
              <a:rPr lang="it-IT" sz="3200" i="1" dirty="0" smtClean="0">
                <a:solidFill>
                  <a:schemeClr val="accent6">
                    <a:lumMod val="50000"/>
                  </a:schemeClr>
                </a:solidFill>
              </a:rPr>
              <a:t>sostanza</a:t>
            </a:r>
            <a:endParaRPr lang="it-IT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it-IT" sz="3200" dirty="0" smtClean="0"/>
              <a:t>indaga </a:t>
            </a:r>
            <a:r>
              <a:rPr lang="it-IT" sz="3200" i="1" dirty="0" smtClean="0">
                <a:solidFill>
                  <a:srgbClr val="7030A0"/>
                </a:solidFill>
              </a:rPr>
              <a:t>Dio</a:t>
            </a:r>
            <a:r>
              <a:rPr lang="it-IT" sz="3200" dirty="0" smtClean="0">
                <a:solidFill>
                  <a:srgbClr val="7030A0"/>
                </a:solidFill>
              </a:rPr>
              <a:t> e la </a:t>
            </a:r>
            <a:r>
              <a:rPr lang="it-IT" sz="3200" i="1" dirty="0" smtClean="0">
                <a:solidFill>
                  <a:srgbClr val="7030A0"/>
                </a:solidFill>
              </a:rPr>
              <a:t>sostanza soprasensibile</a:t>
            </a:r>
            <a:endParaRPr lang="it-IT" sz="3200" i="1" dirty="0" smtClean="0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000892" y="4500570"/>
            <a:ext cx="192882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ONTOLOGIA</a:t>
            </a:r>
            <a:endParaRPr lang="it-IT" sz="24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929454" y="5857892"/>
            <a:ext cx="1928826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TEOLOGIA</a:t>
            </a:r>
            <a:endParaRPr lang="it-IT" sz="24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le cause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857224" y="2357430"/>
            <a:ext cx="7286676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La metafisica è la </a:t>
            </a:r>
            <a:r>
              <a:rPr lang="it-IT" sz="3200" b="1" i="1" dirty="0" smtClean="0"/>
              <a:t>ricerca delle </a:t>
            </a:r>
            <a:r>
              <a:rPr lang="it-IT" sz="3200" b="1" i="1" cap="small" dirty="0" smtClean="0"/>
              <a:t>cause</a:t>
            </a:r>
            <a:r>
              <a:rPr lang="it-IT" sz="3200" b="1" i="1" dirty="0" smtClean="0"/>
              <a:t> prime.</a:t>
            </a:r>
          </a:p>
          <a:p>
            <a:endParaRPr lang="it-IT" sz="3200" b="1" i="1" dirty="0" smtClean="0"/>
          </a:p>
          <a:p>
            <a:r>
              <a:rPr lang="it-IT" sz="3200" dirty="0" smtClean="0"/>
              <a:t>Causa = tutto ciò che risponde alla domanda “</a:t>
            </a:r>
            <a:r>
              <a:rPr lang="it-IT" sz="3200" b="1" i="1" dirty="0" smtClean="0"/>
              <a:t>perché</a:t>
            </a:r>
            <a:r>
              <a:rPr lang="it-IT" sz="3200" i="1" dirty="0" smtClean="0"/>
              <a:t>?</a:t>
            </a:r>
            <a:r>
              <a:rPr lang="it-IT" sz="3200" dirty="0" smtClean="0"/>
              <a:t>”; ciò che è </a:t>
            </a:r>
            <a:r>
              <a:rPr lang="it-IT" sz="3200" b="1" dirty="0" smtClean="0"/>
              <a:t>condizione</a:t>
            </a:r>
            <a:r>
              <a:rPr lang="it-IT" sz="3200" dirty="0" smtClean="0"/>
              <a:t> e </a:t>
            </a:r>
            <a:r>
              <a:rPr lang="it-IT" sz="3200" b="1" dirty="0" smtClean="0"/>
              <a:t>fondamento</a:t>
            </a:r>
            <a:r>
              <a:rPr lang="it-IT" sz="3200" dirty="0" smtClean="0"/>
              <a:t> di qualcosa.</a:t>
            </a:r>
            <a:endParaRPr lang="it-IT" sz="32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le cause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42910" y="1643050"/>
          <a:ext cx="6977090" cy="4032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8545"/>
                <a:gridCol w="3488545"/>
              </a:tblGrid>
              <a:tr h="2279106">
                <a:tc>
                  <a:txBody>
                    <a:bodyPr/>
                    <a:lstStyle/>
                    <a:p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causa 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MATERIALE</a:t>
                      </a:r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(la materia di cui è fatta una cosa)</a:t>
                      </a:r>
                      <a:endParaRPr lang="it-IT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causa 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FORMALE</a:t>
                      </a:r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(la forma che definisce la cosa; la struttura, l’organizzazione interna della cosa)</a:t>
                      </a:r>
                      <a:endParaRPr lang="it-IT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3158">
                <a:tc>
                  <a:txBody>
                    <a:bodyPr/>
                    <a:lstStyle/>
                    <a:p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causa 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EFFICIENTE</a:t>
                      </a:r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(ciò che dà origine a un cambiamento, ciò che ha prodotto la cosa)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causa </a:t>
                      </a:r>
                      <a:r>
                        <a:rPr lang="it-IT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FINALE</a:t>
                      </a:r>
                      <a:r>
                        <a:rPr lang="it-IT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(lo scopo cui tende, il fine per cui una cosa esiste)</a:t>
                      </a:r>
                      <a:endParaRPr lang="it-IT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 rot="18055326">
            <a:off x="7373029" y="2429612"/>
            <a:ext cx="192882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staticità</a:t>
            </a:r>
            <a:endParaRPr lang="it-IT" sz="24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 rot="18055326">
            <a:off x="7373030" y="4429875"/>
            <a:ext cx="192882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ndara" pitchFamily="34" charset="0"/>
              </a:rPr>
              <a:t>dinamicità</a:t>
            </a:r>
            <a:endParaRPr lang="it-IT" sz="24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VITA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428596" y="164305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Nasce a STAGIRA (384 a.C.)</a:t>
            </a:r>
            <a:endParaRPr lang="it-IT" sz="3200" dirty="0">
              <a:latin typeface="Candara" pitchFamily="34" charset="0"/>
            </a:endParaRPr>
          </a:p>
        </p:txBody>
      </p:sp>
      <p:pic>
        <p:nvPicPr>
          <p:cNvPr id="17410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428868"/>
            <a:ext cx="6143668" cy="4091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l’essere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1285852" y="2214554"/>
            <a:ext cx="62865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“</a:t>
            </a:r>
            <a:r>
              <a:rPr lang="it-IT" sz="3600" dirty="0" smtClean="0">
                <a:solidFill>
                  <a:srgbClr val="FF0000"/>
                </a:solidFill>
                <a:latin typeface="Candara" pitchFamily="34" charset="0"/>
              </a:rPr>
              <a:t>l’essere si dice in molti modi</a:t>
            </a:r>
            <a:r>
              <a:rPr lang="it-IT" sz="3200" dirty="0" smtClean="0">
                <a:latin typeface="Candara" pitchFamily="34" charset="0"/>
              </a:rPr>
              <a:t>”</a:t>
            </a:r>
          </a:p>
          <a:p>
            <a:endParaRPr lang="it-IT" sz="3200" dirty="0" smtClean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Tutto ciò che non è nulla è </a:t>
            </a:r>
            <a:r>
              <a:rPr lang="it-IT" sz="3200" dirty="0" err="1" smtClean="0">
                <a:latin typeface="Candara" pitchFamily="34" charset="0"/>
              </a:rPr>
              <a:t>essere…</a:t>
            </a:r>
            <a:endParaRPr lang="it-IT" sz="3200" dirty="0" smtClean="0">
              <a:latin typeface="Candara" pitchFamily="34" charset="0"/>
            </a:endParaRPr>
          </a:p>
          <a:p>
            <a:endParaRPr lang="it-IT" sz="3200" dirty="0" smtClean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Ma ci sono diversi </a:t>
            </a:r>
            <a:r>
              <a:rPr lang="it-IT" sz="3200" b="1" dirty="0" smtClean="0">
                <a:latin typeface="Candara" pitchFamily="34" charset="0"/>
              </a:rPr>
              <a:t>TIPI</a:t>
            </a:r>
            <a:r>
              <a:rPr lang="it-IT" sz="3200" dirty="0" smtClean="0">
                <a:latin typeface="Candara" pitchFamily="34" charset="0"/>
              </a:rPr>
              <a:t> di essere</a:t>
            </a:r>
            <a:endParaRPr lang="it-IT" sz="32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sostanza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7224" y="2357430"/>
            <a:ext cx="7286676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E’ il nucleo attorno a cui ruotano tutti i significati dell’essere:</a:t>
            </a:r>
          </a:p>
          <a:p>
            <a:endParaRPr lang="it-IT" sz="3200" dirty="0" smtClean="0"/>
          </a:p>
          <a:p>
            <a:pPr>
              <a:buFontTx/>
              <a:buChar char="-"/>
            </a:pPr>
            <a:r>
              <a:rPr lang="it-IT" sz="3200" dirty="0" smtClean="0">
                <a:sym typeface="Wingdings" pitchFamily="2" charset="2"/>
              </a:rPr>
              <a:t>È ciò che sussiste, resta</a:t>
            </a:r>
          </a:p>
          <a:p>
            <a:pPr>
              <a:buFontTx/>
              <a:buChar char="-"/>
            </a:pPr>
            <a:endParaRPr lang="it-IT" sz="3200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sz="3200" dirty="0" smtClean="0">
                <a:sym typeface="Wingdings" pitchFamily="2" charset="2"/>
              </a:rPr>
              <a:t>È ciò che è alla base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sostanza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3108" y="2500306"/>
            <a:ext cx="3429024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Il professore</a:t>
            </a:r>
            <a:endParaRPr lang="it-IT" sz="3200" dirty="0" smtClean="0">
              <a:sym typeface="Wingdings" pitchFamily="2" charset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43636" y="2643182"/>
            <a:ext cx="2428892" cy="5626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stanco</a:t>
            </a:r>
            <a:endParaRPr lang="it-IT" sz="2000" dirty="0" smtClean="0">
              <a:sym typeface="Wingdings" pitchFamily="2" charset="2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643306" y="1643050"/>
            <a:ext cx="2571768" cy="5626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seduto</a:t>
            </a:r>
            <a:endParaRPr lang="it-IT" sz="2000" dirty="0" smtClean="0">
              <a:sym typeface="Wingdings" pitchFamily="2" charset="2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71472" y="1785926"/>
            <a:ext cx="2286016" cy="56263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 </a:t>
            </a:r>
            <a:r>
              <a:rPr lang="it-IT" sz="2000" dirty="0" smtClean="0"/>
              <a:t>casa</a:t>
            </a:r>
            <a:endParaRPr lang="it-IT" sz="2000" dirty="0" smtClean="0">
              <a:sym typeface="Wingdings" pitchFamily="2" charset="2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57818" y="3500438"/>
            <a:ext cx="2286016" cy="5193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ym typeface="Wingdings" pitchFamily="2" charset="2"/>
              </a:rPr>
              <a:t>…</a:t>
            </a:r>
            <a:endParaRPr lang="it-IT" sz="2000" dirty="0" smtClean="0">
              <a:sym typeface="Wingdings" pitchFamily="2" charset="2"/>
            </a:endParaRPr>
          </a:p>
        </p:txBody>
      </p:sp>
      <p:cxnSp>
        <p:nvCxnSpPr>
          <p:cNvPr id="12" name="Connettore 1 11"/>
          <p:cNvCxnSpPr>
            <a:stCxn id="9" idx="5"/>
          </p:cNvCxnSpPr>
          <p:nvPr/>
        </p:nvCxnSpPr>
        <p:spPr>
          <a:xfrm rot="16200000" flipH="1">
            <a:off x="2608745" y="2180124"/>
            <a:ext cx="305585" cy="47765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rot="5400000">
            <a:off x="3464712" y="2178837"/>
            <a:ext cx="428630" cy="21431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endCxn id="6" idx="2"/>
          </p:cNvCxnSpPr>
          <p:nvPr/>
        </p:nvCxnSpPr>
        <p:spPr>
          <a:xfrm>
            <a:off x="5500695" y="2786058"/>
            <a:ext cx="642941" cy="13843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endCxn id="10" idx="1"/>
          </p:cNvCxnSpPr>
          <p:nvPr/>
        </p:nvCxnSpPr>
        <p:spPr>
          <a:xfrm>
            <a:off x="5143505" y="3143248"/>
            <a:ext cx="549093" cy="43324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1142976" y="4071942"/>
            <a:ext cx="3429024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SOSTANZA</a:t>
            </a:r>
            <a:endParaRPr lang="it-IT" sz="3200" dirty="0" smtClean="0">
              <a:sym typeface="Wingdings" pitchFamily="2" charset="2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143504" y="4714884"/>
            <a:ext cx="2286016" cy="5193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ym typeface="Wingdings" pitchFamily="2" charset="2"/>
              </a:rPr>
              <a:t>ACCIDENTI</a:t>
            </a:r>
            <a:endParaRPr lang="it-IT" sz="2000" dirty="0" smtClean="0">
              <a:sym typeface="Wingdings" pitchFamily="2" charset="2"/>
            </a:endParaRPr>
          </a:p>
        </p:txBody>
      </p:sp>
      <p:cxnSp>
        <p:nvCxnSpPr>
          <p:cNvPr id="22" name="Connettore 1 21"/>
          <p:cNvCxnSpPr>
            <a:stCxn id="20" idx="6"/>
            <a:endCxn id="21" idx="1"/>
          </p:cNvCxnSpPr>
          <p:nvPr/>
        </p:nvCxnSpPr>
        <p:spPr>
          <a:xfrm>
            <a:off x="4572000" y="4483095"/>
            <a:ext cx="906284" cy="3078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sostanza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00034" y="1500174"/>
            <a:ext cx="3429024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SOSTANZA</a:t>
            </a:r>
            <a:endParaRPr lang="it-IT" sz="3200" dirty="0" smtClean="0">
              <a:sym typeface="Wingdings" pitchFamily="2" charset="2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714876" y="1857364"/>
            <a:ext cx="2286016" cy="51935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ym typeface="Wingdings" pitchFamily="2" charset="2"/>
              </a:rPr>
              <a:t>ACCIDENTI</a:t>
            </a:r>
            <a:endParaRPr lang="it-IT" sz="2000" dirty="0" smtClean="0">
              <a:sym typeface="Wingdings" pitchFamily="2" charset="2"/>
            </a:endParaRPr>
          </a:p>
        </p:txBody>
      </p:sp>
      <p:cxnSp>
        <p:nvCxnSpPr>
          <p:cNvPr id="22" name="Connettore 1 21"/>
          <p:cNvCxnSpPr>
            <a:stCxn id="20" idx="6"/>
            <a:endCxn id="21" idx="2"/>
          </p:cNvCxnSpPr>
          <p:nvPr/>
        </p:nvCxnSpPr>
        <p:spPr>
          <a:xfrm>
            <a:off x="3929058" y="1911327"/>
            <a:ext cx="785818" cy="20571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1000100" y="2857496"/>
            <a:ext cx="7286676" cy="26161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Qualcosa che:</a:t>
            </a:r>
          </a:p>
          <a:p>
            <a:pPr>
              <a:buFontTx/>
              <a:buChar char="-"/>
            </a:pPr>
            <a:r>
              <a:rPr lang="it-IT" sz="3200" dirty="0" smtClean="0">
                <a:sym typeface="Wingdings" pitchFamily="2" charset="2"/>
              </a:rPr>
              <a:t> rimane nei cambiamenti </a:t>
            </a:r>
            <a:r>
              <a:rPr lang="it-IT" dirty="0" smtClean="0">
                <a:sym typeface="Wingdings" pitchFamily="2" charset="2"/>
              </a:rPr>
              <a:t>(posso essere seduto o in piedi, ma resto io)</a:t>
            </a:r>
          </a:p>
          <a:p>
            <a:pPr>
              <a:buFontTx/>
              <a:buChar char="-"/>
            </a:pPr>
            <a:r>
              <a:rPr lang="it-IT" sz="3200" dirty="0" smtClean="0">
                <a:sym typeface="Wingdings" pitchFamily="2" charset="2"/>
              </a:rPr>
              <a:t> è necessario </a:t>
            </a:r>
            <a:r>
              <a:rPr lang="it-IT" dirty="0" smtClean="0">
                <a:sym typeface="Wingdings" pitchFamily="2" charset="2"/>
              </a:rPr>
              <a:t>(se non ci fosse la sostanza, non ci sarebbe alcuna qualità o accidente di essa)</a:t>
            </a:r>
          </a:p>
          <a:p>
            <a:pPr>
              <a:buFontTx/>
              <a:buChar char="-"/>
            </a:pPr>
            <a:r>
              <a:rPr lang="it-IT" dirty="0" smtClean="0">
                <a:sym typeface="Wingdings" pitchFamily="2" charset="2"/>
              </a:rPr>
              <a:t> </a:t>
            </a:r>
            <a:r>
              <a:rPr lang="it-IT" sz="3200" dirty="0" smtClean="0">
                <a:sym typeface="Wingdings" pitchFamily="2" charset="2"/>
              </a:rPr>
              <a:t> “sta sotto” </a:t>
            </a:r>
            <a:r>
              <a:rPr lang="it-IT" dirty="0" smtClean="0">
                <a:sym typeface="Wingdings" pitchFamily="2" charset="2"/>
              </a:rPr>
              <a:t>(qualcosa a cui gli attributi si “appiccicano”)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sostanza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928926" y="1428736"/>
            <a:ext cx="2857520" cy="82230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SOSTANZA</a:t>
            </a:r>
            <a:endParaRPr lang="it-IT" sz="3200" dirty="0" smtClean="0">
              <a:sym typeface="Wingdings" pitchFamily="2" charset="2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500166" y="2500306"/>
            <a:ext cx="2286016" cy="5788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ym typeface="Wingdings" pitchFamily="2" charset="2"/>
              </a:rPr>
              <a:t>MATERIA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857224" y="3857628"/>
            <a:ext cx="3286148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Principio costitutivo di ogni </a:t>
            </a:r>
            <a:r>
              <a:rPr lang="it-IT" sz="2400" b="1" dirty="0" smtClean="0"/>
              <a:t>realtà sensibile</a:t>
            </a:r>
            <a:r>
              <a:rPr lang="it-IT" sz="2400" dirty="0" smtClean="0"/>
              <a:t>.</a:t>
            </a: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Ma da sola è potenzialità indeterminata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000628" y="2500306"/>
            <a:ext cx="2286016" cy="5788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ym typeface="Wingdings" pitchFamily="2" charset="2"/>
              </a:rPr>
              <a:t>FORMA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214810" y="235743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+</a:t>
            </a:r>
            <a:endParaRPr lang="it-IT" sz="3600" dirty="0"/>
          </a:p>
        </p:txBody>
      </p:sp>
      <p:sp>
        <p:nvSpPr>
          <p:cNvPr id="10" name="CasellaDiTesto 9"/>
          <p:cNvSpPr txBox="1"/>
          <p:nvPr/>
        </p:nvSpPr>
        <p:spPr>
          <a:xfrm rot="18099178">
            <a:off x="-296803" y="2335600"/>
            <a:ext cx="2286016" cy="5788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ym typeface="Wingdings" pitchFamily="2" charset="2"/>
              </a:rPr>
              <a:t>SINOLO</a:t>
            </a:r>
          </a:p>
        </p:txBody>
      </p:sp>
      <p:sp>
        <p:nvSpPr>
          <p:cNvPr id="11" name="Freccia in giù 10"/>
          <p:cNvSpPr/>
          <p:nvPr/>
        </p:nvSpPr>
        <p:spPr>
          <a:xfrm>
            <a:off x="2285984" y="3286124"/>
            <a:ext cx="357190" cy="28575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6000760" y="3286124"/>
            <a:ext cx="357190" cy="28575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429124" y="3643314"/>
            <a:ext cx="4357686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E’ ciò che realizza la materia, è il “ciò che è” di ciascuna cosa, la sua </a:t>
            </a:r>
            <a:r>
              <a:rPr lang="it-IT" sz="2400" b="1" dirty="0" smtClean="0"/>
              <a:t>essenza</a:t>
            </a:r>
            <a:r>
              <a:rPr lang="it-IT" sz="2400" dirty="0" smtClean="0"/>
              <a:t>.</a:t>
            </a:r>
          </a:p>
          <a:p>
            <a:endParaRPr lang="it-IT" sz="2400" dirty="0" smtClean="0"/>
          </a:p>
          <a:p>
            <a:r>
              <a:rPr lang="it-IT" sz="2400" dirty="0" smtClean="0">
                <a:sym typeface="Wingdings" pitchFamily="2" charset="2"/>
              </a:rPr>
              <a:t>E’ </a:t>
            </a:r>
            <a:r>
              <a:rPr lang="it-IT" sz="2400" b="1" dirty="0" smtClean="0">
                <a:sym typeface="Wingdings" pitchFamily="2" charset="2"/>
              </a:rPr>
              <a:t>interna</a:t>
            </a:r>
            <a:r>
              <a:rPr lang="it-IT" sz="2400" dirty="0" smtClean="0">
                <a:sym typeface="Wingdings" pitchFamily="2" charset="2"/>
              </a:rPr>
              <a:t> agli oggetti (immanente, intrinseca)</a:t>
            </a: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smtClean="0">
                <a:sym typeface="Wingdings" pitchFamily="2" charset="2"/>
              </a:rPr>
              <a:t>Ma da sola è pura astrazione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l="7840" r="8536" b="13294"/>
          <a:stretch>
            <a:fillRect/>
          </a:stretch>
        </p:blipFill>
        <p:spPr bwMode="auto">
          <a:xfrm>
            <a:off x="7200906" y="4214818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l’essere in quanto essere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7224" y="2357430"/>
            <a:ext cx="6286544" cy="2281476"/>
          </a:xfrm>
          <a:prstGeom prst="wedgeRoundRectCallout">
            <a:avLst>
              <a:gd name="adj1" fmla="val 50023"/>
              <a:gd name="adj2" fmla="val 7332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La metafisica è ontologia </a:t>
            </a:r>
            <a:r>
              <a:rPr lang="it-IT" sz="3200" dirty="0" smtClean="0">
                <a:sym typeface="Wingdings" pitchFamily="2" charset="2"/>
              </a:rPr>
              <a:t> “C’è una scienza che considera </a:t>
            </a:r>
            <a:r>
              <a:rPr lang="it-IT" sz="3200" b="1" dirty="0" smtClean="0">
                <a:sym typeface="Wingdings" pitchFamily="2" charset="2"/>
              </a:rPr>
              <a:t>l’essere in quanto essere</a:t>
            </a:r>
            <a:r>
              <a:rPr lang="it-IT" sz="3200" dirty="0" smtClean="0">
                <a:sym typeface="Wingdings" pitchFamily="2" charset="2"/>
              </a:rPr>
              <a:t> e le proprietà che gli competono in quanto tale”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1000100" y="214290"/>
            <a:ext cx="7286676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Bisogna dunque studiare il </a:t>
            </a:r>
            <a:r>
              <a:rPr lang="it-IT" sz="3200" b="1" dirty="0" smtClean="0"/>
              <a:t>VERO ESSERE </a:t>
            </a:r>
            <a:r>
              <a:rPr lang="it-IT" sz="3200" dirty="0" smtClean="0"/>
              <a:t>di ogni realtà </a:t>
            </a:r>
            <a:r>
              <a:rPr lang="it-IT" sz="2400" dirty="0" smtClean="0"/>
              <a:t>(ricorda: “l’essere si dice in molti modi”)</a:t>
            </a:r>
            <a:endParaRPr lang="it-IT" sz="2400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00100" y="1571612"/>
            <a:ext cx="7286676" cy="50167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Divisioni dell’essere – le </a:t>
            </a:r>
            <a:r>
              <a:rPr lang="it-IT" sz="3200" b="1" dirty="0" smtClean="0">
                <a:solidFill>
                  <a:srgbClr val="FF0000"/>
                </a:solidFill>
              </a:rPr>
              <a:t>categorie</a:t>
            </a:r>
            <a:r>
              <a:rPr lang="it-IT" sz="3200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la </a:t>
            </a:r>
            <a:r>
              <a:rPr lang="it-IT" sz="2400" b="1" dirty="0" smtClean="0"/>
              <a:t>sostanza</a:t>
            </a:r>
            <a:r>
              <a:rPr lang="it-IT" sz="2400" dirty="0" smtClean="0"/>
              <a:t> (es., è un uomo, un cavallo, un </a:t>
            </a:r>
            <a:r>
              <a:rPr lang="it-IT" sz="2400" dirty="0" err="1" smtClean="0"/>
              <a:t>tavolo…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la </a:t>
            </a:r>
            <a:r>
              <a:rPr lang="it-IT" sz="2400" b="1" dirty="0" smtClean="0"/>
              <a:t>qualità</a:t>
            </a:r>
            <a:r>
              <a:rPr lang="it-IT" sz="2400" dirty="0" smtClean="0"/>
              <a:t> (è bianco, </a:t>
            </a:r>
            <a:r>
              <a:rPr lang="it-IT" sz="2400" dirty="0" err="1" smtClean="0"/>
              <a:t>dolce…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la </a:t>
            </a:r>
            <a:r>
              <a:rPr lang="it-IT" sz="2400" b="1" dirty="0" smtClean="0"/>
              <a:t>quantità</a:t>
            </a:r>
            <a:r>
              <a:rPr lang="it-IT" sz="2400" dirty="0" smtClean="0"/>
              <a:t> (è alto 1m e 80cm, pesa 70 Kg, è diviso in </a:t>
            </a:r>
            <a:r>
              <a:rPr lang="it-IT" sz="2400" dirty="0" err="1" smtClean="0"/>
              <a:t>due…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la </a:t>
            </a:r>
            <a:r>
              <a:rPr lang="it-IT" sz="2400" b="1" dirty="0" smtClean="0"/>
              <a:t>relazione</a:t>
            </a:r>
            <a:r>
              <a:rPr lang="it-IT" sz="2400" dirty="0" smtClean="0"/>
              <a:t> (è maggiore o minore di un altro ente, è più o meno </a:t>
            </a:r>
            <a:r>
              <a:rPr lang="it-IT" sz="2400" dirty="0" err="1" smtClean="0"/>
              <a:t>veloce…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b="1" dirty="0" smtClean="0"/>
              <a:t>luogo</a:t>
            </a:r>
            <a:r>
              <a:rPr lang="it-IT" sz="2400" dirty="0" smtClean="0"/>
              <a:t> (è in terra, in </a:t>
            </a:r>
            <a:r>
              <a:rPr lang="it-IT" sz="2400" dirty="0" err="1" smtClean="0"/>
              <a:t>strada…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b="1" dirty="0" smtClean="0"/>
              <a:t>tempo</a:t>
            </a:r>
            <a:r>
              <a:rPr lang="it-IT" sz="2400" dirty="0" smtClean="0"/>
              <a:t> (ieri, </a:t>
            </a:r>
            <a:r>
              <a:rPr lang="it-IT" sz="2400" dirty="0" err="1" smtClean="0"/>
              <a:t>oggi…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 smtClean="0"/>
              <a:t>l’agire</a:t>
            </a:r>
            <a:r>
              <a:rPr lang="it-IT" sz="2400" dirty="0" smtClean="0"/>
              <a:t> (brucia, scrive, </a:t>
            </a:r>
            <a:r>
              <a:rPr lang="it-IT" sz="2400" dirty="0" err="1" smtClean="0"/>
              <a:t>taglia…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b="1" dirty="0" smtClean="0"/>
              <a:t>patire</a:t>
            </a:r>
            <a:r>
              <a:rPr lang="it-IT" sz="2400" dirty="0" smtClean="0"/>
              <a:t> (è bruciato, è </a:t>
            </a:r>
            <a:r>
              <a:rPr lang="it-IT" sz="2400" dirty="0" err="1" smtClean="0"/>
              <a:t>tagliato…</a:t>
            </a:r>
            <a:r>
              <a:rPr lang="it-IT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lo </a:t>
            </a:r>
            <a:r>
              <a:rPr lang="it-IT" sz="2400" b="1" dirty="0" smtClean="0"/>
              <a:t>stato</a:t>
            </a:r>
            <a:r>
              <a:rPr lang="it-IT" sz="2400" dirty="0" smtClean="0"/>
              <a:t> (calzato, vestito, </a:t>
            </a:r>
            <a:r>
              <a:rPr lang="it-IT" sz="2400" dirty="0" err="1" smtClean="0"/>
              <a:t>armato…</a:t>
            </a:r>
            <a:r>
              <a:rPr lang="it-IT" sz="2400" dirty="0" smtClean="0"/>
              <a:t>)  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la </a:t>
            </a:r>
            <a:r>
              <a:rPr lang="it-IT" sz="2400" b="1" dirty="0" smtClean="0"/>
              <a:t>situazione</a:t>
            </a:r>
            <a:r>
              <a:rPr lang="it-IT" sz="2400" dirty="0" smtClean="0"/>
              <a:t> (seduto, </a:t>
            </a:r>
            <a:r>
              <a:rPr lang="it-IT" sz="2400" dirty="0" err="1" smtClean="0"/>
              <a:t>coricato…</a:t>
            </a:r>
            <a:r>
              <a:rPr lang="it-IT" sz="2400" dirty="0" smtClean="0"/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atto e potenza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1428736"/>
            <a:ext cx="6286544" cy="50167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Il </a:t>
            </a:r>
            <a:r>
              <a:rPr lang="it-IT" sz="3200" b="1" dirty="0" smtClean="0"/>
              <a:t>divenire</a:t>
            </a:r>
            <a:r>
              <a:rPr lang="it-IT" sz="3200" dirty="0" smtClean="0"/>
              <a:t> del mondo si spiega per Aristotele con i concetti di materia e forma, legati a quelli di </a:t>
            </a:r>
            <a:r>
              <a:rPr lang="it-IT" sz="3200" dirty="0" smtClean="0">
                <a:solidFill>
                  <a:srgbClr val="FF0000"/>
                </a:solidFill>
              </a:rPr>
              <a:t>potenza</a:t>
            </a:r>
            <a:r>
              <a:rPr lang="it-IT" sz="3200" dirty="0" smtClean="0"/>
              <a:t> ed </a:t>
            </a:r>
            <a:r>
              <a:rPr lang="it-IT" sz="3200" dirty="0" smtClean="0">
                <a:solidFill>
                  <a:srgbClr val="FF0000"/>
                </a:solidFill>
              </a:rPr>
              <a:t>atto</a:t>
            </a:r>
            <a:r>
              <a:rPr lang="it-IT" sz="3200" dirty="0" smtClean="0"/>
              <a:t>. </a:t>
            </a:r>
          </a:p>
          <a:p>
            <a:endParaRPr lang="it-IT" sz="3200" dirty="0" smtClean="0"/>
          </a:p>
          <a:p>
            <a:r>
              <a:rPr lang="it-IT" sz="3200" dirty="0" smtClean="0"/>
              <a:t>Ogni mutamento, ogni trasformazione, presuppone un sostrato, cioè una materia, che passa </a:t>
            </a:r>
            <a:r>
              <a:rPr lang="it-IT" sz="3200" i="1" u="sng" dirty="0" smtClean="0"/>
              <a:t>dalla mancanza</a:t>
            </a:r>
            <a:r>
              <a:rPr lang="it-IT" sz="3200" dirty="0" smtClean="0"/>
              <a:t> di una certa forma </a:t>
            </a:r>
            <a:r>
              <a:rPr lang="it-IT" sz="3200" i="1" u="sng" dirty="0" smtClean="0"/>
              <a:t>al possesso</a:t>
            </a:r>
            <a:r>
              <a:rPr lang="it-IT" sz="3200" dirty="0" smtClean="0"/>
              <a:t> di essa.</a:t>
            </a:r>
            <a:endParaRPr lang="it-IT" sz="32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atto e potenza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5918" y="2643182"/>
            <a:ext cx="6286544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“</a:t>
            </a:r>
            <a:r>
              <a:rPr lang="it-IT" sz="3200" i="1" dirty="0" smtClean="0"/>
              <a:t>Una cosa è in potenza se il tradursi in atto di ciò di cui essa è detta aver potenza non implica alcuna impossibilità</a:t>
            </a:r>
            <a:r>
              <a:rPr lang="it-IT" sz="3200" dirty="0" smtClean="0"/>
              <a:t>” </a:t>
            </a:r>
            <a:r>
              <a:rPr lang="it-IT" sz="3200" dirty="0" smtClean="0">
                <a:sym typeface="Wingdings" pitchFamily="2" charset="2"/>
              </a:rPr>
              <a:t></a:t>
            </a:r>
            <a:r>
              <a:rPr lang="it-IT" sz="3200" dirty="0" smtClean="0"/>
              <a:t> </a:t>
            </a:r>
            <a:r>
              <a:rPr lang="it-IT" sz="3200" b="1" i="1" dirty="0" smtClean="0"/>
              <a:t>possibilità</a:t>
            </a:r>
            <a:r>
              <a:rPr lang="it-IT" sz="3200" b="1" dirty="0" smtClean="0"/>
              <a:t> non ancora realizzata</a:t>
            </a:r>
            <a:endParaRPr lang="it-IT" sz="3200" b="1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857364"/>
            <a:ext cx="18478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POTENZA</a:t>
            </a:r>
            <a:endParaRPr lang="it-IT" sz="32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atto e potenza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85918" y="2571744"/>
            <a:ext cx="6286544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condizione in cui un qualcosa si trova, assumendo una determinata forma</a:t>
            </a:r>
            <a:endParaRPr lang="it-IT" sz="3200" b="1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857364"/>
            <a:ext cx="184786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ATTO</a:t>
            </a:r>
            <a:endParaRPr lang="it-IT" sz="3200" dirty="0" smtClean="0">
              <a:sym typeface="Wingdings" pitchFamily="2" charset="2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4429132"/>
            <a:ext cx="7786742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Potenza e atto sono concetti </a:t>
            </a:r>
            <a:r>
              <a:rPr lang="it-IT" sz="2800" b="1" dirty="0" smtClean="0"/>
              <a:t>inscindibili</a:t>
            </a:r>
          </a:p>
          <a:p>
            <a:r>
              <a:rPr lang="it-IT" sz="3200" b="1" dirty="0" smtClean="0">
                <a:sym typeface="Wingdings" pitchFamily="2" charset="2"/>
              </a:rPr>
              <a:t>- </a:t>
            </a:r>
            <a:r>
              <a:rPr lang="it-IT" sz="2400" dirty="0" smtClean="0">
                <a:sym typeface="Wingdings" pitchFamily="2" charset="2"/>
              </a:rPr>
              <a:t>Ogni cosa è in </a:t>
            </a:r>
            <a:r>
              <a:rPr lang="it-IT" sz="2400" b="1" dirty="0" smtClean="0">
                <a:sym typeface="Wingdings" pitchFamily="2" charset="2"/>
              </a:rPr>
              <a:t>atto</a:t>
            </a:r>
            <a:r>
              <a:rPr lang="it-IT" sz="2400" dirty="0" smtClean="0">
                <a:sym typeface="Wingdings" pitchFamily="2" charset="2"/>
              </a:rPr>
              <a:t> (un pezzo di legno è pezzo di legno in atto), ma anche in </a:t>
            </a:r>
            <a:r>
              <a:rPr lang="it-IT" sz="2400" b="1" dirty="0" smtClean="0">
                <a:sym typeface="Wingdings" pitchFamily="2" charset="2"/>
              </a:rPr>
              <a:t>potenza</a:t>
            </a:r>
            <a:r>
              <a:rPr lang="it-IT" sz="2400" dirty="0" smtClean="0">
                <a:sym typeface="Wingdings" pitchFamily="2" charset="2"/>
              </a:rPr>
              <a:t> (lo stesso pezzo di legno può diventare stuzzicadenti o </a:t>
            </a:r>
            <a:r>
              <a:rPr lang="it-IT" sz="2400" dirty="0" err="1" smtClean="0">
                <a:sym typeface="Wingdings" pitchFamily="2" charset="2"/>
              </a:rPr>
              <a:t>statuetta…</a:t>
            </a:r>
            <a:r>
              <a:rPr lang="it-IT" sz="2400" dirty="0" smtClean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VITA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428596" y="1571612"/>
            <a:ext cx="85725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Il padre, </a:t>
            </a:r>
            <a:r>
              <a:rPr lang="it-IT" sz="3200" dirty="0" err="1" smtClean="0">
                <a:latin typeface="Candara" pitchFamily="34" charset="0"/>
              </a:rPr>
              <a:t>Nicomaco</a:t>
            </a:r>
            <a:r>
              <a:rPr lang="it-IT" sz="3200" dirty="0" smtClean="0">
                <a:latin typeface="Candara" pitchFamily="34" charset="0"/>
              </a:rPr>
              <a:t>, è medico personale del re macedone, </a:t>
            </a:r>
            <a:r>
              <a:rPr lang="it-IT" sz="3200" dirty="0" err="1" smtClean="0">
                <a:latin typeface="Candara" pitchFamily="34" charset="0"/>
              </a:rPr>
              <a:t>Aminta</a:t>
            </a:r>
            <a:r>
              <a:rPr lang="it-IT" sz="3200" dirty="0" smtClean="0">
                <a:latin typeface="Candara" pitchFamily="34" charset="0"/>
              </a:rPr>
              <a:t> II.</a:t>
            </a:r>
          </a:p>
          <a:p>
            <a:endParaRPr lang="it-IT" sz="3200" dirty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Morto il padre (A. ha 17 anni), viene mandato ad </a:t>
            </a:r>
            <a:r>
              <a:rPr lang="it-IT" sz="3200" b="1" dirty="0" smtClean="0">
                <a:solidFill>
                  <a:srgbClr val="FF0000"/>
                </a:solidFill>
                <a:latin typeface="Candara" pitchFamily="34" charset="0"/>
              </a:rPr>
              <a:t>ATENE</a:t>
            </a:r>
            <a:r>
              <a:rPr lang="it-IT" sz="3200" dirty="0" smtClean="0">
                <a:latin typeface="Candara" pitchFamily="34" charset="0"/>
              </a:rPr>
              <a:t>, all’</a:t>
            </a:r>
            <a:r>
              <a:rPr lang="it-IT" sz="3200" b="1" dirty="0" smtClean="0">
                <a:latin typeface="Candara" pitchFamily="34" charset="0"/>
              </a:rPr>
              <a:t>Accademia platonica</a:t>
            </a:r>
            <a:r>
              <a:rPr lang="it-IT" sz="3200" dirty="0" smtClean="0">
                <a:latin typeface="Candara" pitchFamily="34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it-IT" sz="3200" dirty="0">
                <a:latin typeface="Candara" pitchFamily="34" charset="0"/>
              </a:rPr>
              <a:t> </a:t>
            </a:r>
            <a:r>
              <a:rPr lang="it-IT" sz="3200" dirty="0" smtClean="0">
                <a:latin typeface="Candara" pitchFamily="34" charset="0"/>
              </a:rPr>
              <a:t>la frequenta fino alla morte di Platone, di cui è il </a:t>
            </a:r>
            <a:r>
              <a:rPr lang="it-IT" sz="3200" u="sng" dirty="0" smtClean="0">
                <a:latin typeface="Candara" pitchFamily="34" charset="0"/>
              </a:rPr>
              <a:t>discepolo prediletto</a:t>
            </a:r>
            <a:endParaRPr lang="it-IT" sz="3200" u="sng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atto e potenza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28662" y="1357298"/>
            <a:ext cx="7643866" cy="53245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Esempio1: un pezzo di argilla è in atto pezzo di argilla e in potenza la statua finale, o il vaso, o tutto ciò che può diventare.</a:t>
            </a:r>
          </a:p>
          <a:p>
            <a:r>
              <a:rPr lang="it-IT" sz="2800" dirty="0" smtClean="0"/>
              <a:t>Esempio2: immagina di chiudere gli occhi. In questo momento hai la potenzialità di vedere (i tuoi occhi chiusi non possono vedere, ma potranno: sono “vista”, ma solo in </a:t>
            </a:r>
            <a:r>
              <a:rPr lang="it-IT" sz="2800" dirty="0" err="1" smtClean="0"/>
              <a:t>potenza…</a:t>
            </a:r>
            <a:r>
              <a:rPr lang="it-IT" sz="2800" dirty="0" smtClean="0"/>
              <a:t>). Se apri gli occhi, la tua capacità di vedere sarà in atto.</a:t>
            </a:r>
          </a:p>
          <a:p>
            <a:r>
              <a:rPr lang="it-IT" sz="2800" dirty="0" smtClean="0"/>
              <a:t>Esempio 3: l’albero è in atto se stesso; in potenza potrebbe essere legna da ardere, casa e così via</a:t>
            </a:r>
          </a:p>
          <a:p>
            <a:r>
              <a:rPr lang="it-IT" sz="2800" dirty="0" smtClean="0"/>
              <a:t>Esempio 4: un bambino è in potenza un uomo formato</a:t>
            </a:r>
            <a:r>
              <a:rPr lang="it-IT" sz="3200" i="1" dirty="0" smtClean="0"/>
              <a:t>.</a:t>
            </a:r>
            <a:endParaRPr lang="it-IT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teologia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28728" y="2285992"/>
            <a:ext cx="6286544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Dio è considerato l’essere più elevato e la </a:t>
            </a:r>
            <a:r>
              <a:rPr lang="it-IT" sz="2800" b="1" dirty="0" smtClean="0"/>
              <a:t>causa suprema </a:t>
            </a:r>
            <a:r>
              <a:rPr lang="it-IT" sz="2800" dirty="0" smtClean="0"/>
              <a:t>del cosmo: 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è </a:t>
            </a:r>
            <a:r>
              <a:rPr lang="it-IT" sz="2800" b="1" dirty="0" smtClean="0"/>
              <a:t>sostanza soprasensibile 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è </a:t>
            </a:r>
            <a:r>
              <a:rPr lang="it-IT" sz="2800" b="1" dirty="0" smtClean="0"/>
              <a:t>atto puro </a:t>
            </a:r>
          </a:p>
          <a:p>
            <a:pPr>
              <a:buFont typeface="Arial" pitchFamily="34" charset="0"/>
              <a:buChar char="•"/>
            </a:pPr>
            <a:r>
              <a:rPr lang="it-IT" sz="2800" b="1" dirty="0" smtClean="0"/>
              <a:t> </a:t>
            </a:r>
            <a:r>
              <a:rPr lang="it-IT" sz="2800" dirty="0" smtClean="0"/>
              <a:t>è</a:t>
            </a:r>
            <a:r>
              <a:rPr lang="it-IT" sz="2800" b="1" dirty="0" smtClean="0"/>
              <a:t> motore immobile</a:t>
            </a:r>
          </a:p>
          <a:p>
            <a:pPr>
              <a:buFont typeface="Arial" pitchFamily="34" charset="0"/>
              <a:buChar char="•"/>
            </a:pPr>
            <a:r>
              <a:rPr lang="it-IT" sz="2800" b="1" dirty="0" smtClean="0"/>
              <a:t> </a:t>
            </a:r>
            <a:r>
              <a:rPr lang="it-IT" sz="2800" dirty="0" smtClean="0"/>
              <a:t>è</a:t>
            </a:r>
            <a:r>
              <a:rPr lang="it-IT" sz="2800" b="1" dirty="0" smtClean="0"/>
              <a:t> pensiero di pensiero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teologia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1571612"/>
            <a:ext cx="8429684" cy="29546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A. fornisce </a:t>
            </a:r>
            <a:r>
              <a:rPr lang="it-IT" sz="2400" i="1" dirty="0" smtClean="0"/>
              <a:t>(nella Fisica) </a:t>
            </a:r>
            <a:r>
              <a:rPr lang="it-IT" sz="2800" dirty="0" smtClean="0"/>
              <a:t>una </a:t>
            </a:r>
            <a:r>
              <a:rPr lang="it-IT" sz="2800" b="1" dirty="0" smtClean="0"/>
              <a:t>prova dell’esistenza di Dio</a:t>
            </a:r>
            <a:r>
              <a:rPr lang="it-IT" sz="2800" dirty="0" smtClean="0"/>
              <a:t>.</a:t>
            </a:r>
          </a:p>
          <a:p>
            <a:pPr lvl="1"/>
            <a:r>
              <a:rPr lang="it-IT" sz="2600" i="1" dirty="0" smtClean="0"/>
              <a:t>Afferma che tutto ciò che è in moto è necessariamente mosso da altro. Quest’altro, poi, essendo a sua volta in moto, è necessario che sia mosso da altro ancora </a:t>
            </a:r>
            <a:r>
              <a:rPr lang="it-IT" sz="2600" i="1" dirty="0" err="1" smtClean="0"/>
              <a:t>ma…</a:t>
            </a:r>
            <a:r>
              <a:rPr lang="it-IT" sz="2600" i="1" dirty="0" smtClean="0"/>
              <a:t> non è possibile continuare all’infinito: deve esserci per forza un primo “motore immobile”, qualcosa che muove senza essere mosso: Dio.</a:t>
            </a:r>
            <a:r>
              <a:rPr lang="it-IT" sz="2800" dirty="0" smtClean="0"/>
              <a:t> </a:t>
            </a:r>
            <a:endParaRPr lang="it-IT" sz="3200" dirty="0"/>
          </a:p>
        </p:txBody>
      </p:sp>
      <p:sp>
        <p:nvSpPr>
          <p:cNvPr id="5" name="Ovale 4"/>
          <p:cNvSpPr/>
          <p:nvPr/>
        </p:nvSpPr>
        <p:spPr>
          <a:xfrm>
            <a:off x="6215074" y="6143644"/>
            <a:ext cx="357190" cy="35719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4071934" y="6143644"/>
            <a:ext cx="357190" cy="3571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4786314" y="6143644"/>
            <a:ext cx="357190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5500694" y="614364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714612" y="6143644"/>
            <a:ext cx="1000132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DIO</a:t>
            </a:r>
            <a:endParaRPr lang="it-IT" dirty="0"/>
          </a:p>
        </p:txBody>
      </p:sp>
      <p:cxnSp>
        <p:nvCxnSpPr>
          <p:cNvPr id="12" name="Connettore 2 11"/>
          <p:cNvCxnSpPr>
            <a:stCxn id="5" idx="2"/>
            <a:endCxn id="9" idx="6"/>
          </p:cNvCxnSpPr>
          <p:nvPr/>
        </p:nvCxnSpPr>
        <p:spPr>
          <a:xfrm rot="10800000">
            <a:off x="5857884" y="632223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rot="10800000">
            <a:off x="5143504" y="635795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0800000">
            <a:off x="4429124" y="62865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rot="10800000">
            <a:off x="3714744" y="635795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e 16"/>
          <p:cNvSpPr/>
          <p:nvPr/>
        </p:nvSpPr>
        <p:spPr>
          <a:xfrm>
            <a:off x="4071934" y="5000636"/>
            <a:ext cx="1071570" cy="3571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mano</a:t>
            </a:r>
            <a:endParaRPr lang="it-IT" dirty="0"/>
          </a:p>
        </p:txBody>
      </p:sp>
      <p:sp>
        <p:nvSpPr>
          <p:cNvPr id="18" name="Ovale 17"/>
          <p:cNvSpPr/>
          <p:nvPr/>
        </p:nvSpPr>
        <p:spPr>
          <a:xfrm>
            <a:off x="5500694" y="5000636"/>
            <a:ext cx="1500198" cy="3571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bastone</a:t>
            </a:r>
            <a:endParaRPr lang="it-IT" dirty="0"/>
          </a:p>
        </p:txBody>
      </p:sp>
      <p:sp>
        <p:nvSpPr>
          <p:cNvPr id="19" name="Ovale 18"/>
          <p:cNvSpPr/>
          <p:nvPr/>
        </p:nvSpPr>
        <p:spPr>
          <a:xfrm>
            <a:off x="7358082" y="5000636"/>
            <a:ext cx="114300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sasso</a:t>
            </a:r>
            <a:endParaRPr lang="it-IT" dirty="0"/>
          </a:p>
        </p:txBody>
      </p:sp>
      <p:sp>
        <p:nvSpPr>
          <p:cNvPr id="20" name="Ovale 19"/>
          <p:cNvSpPr/>
          <p:nvPr/>
        </p:nvSpPr>
        <p:spPr>
          <a:xfrm>
            <a:off x="2500298" y="5000636"/>
            <a:ext cx="1214446" cy="3571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uomo</a:t>
            </a:r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 rot="10800000">
            <a:off x="7000892" y="514351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rot="10800000">
            <a:off x="5143504" y="52149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714744" y="52149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Pentagono 27"/>
          <p:cNvSpPr/>
          <p:nvPr/>
        </p:nvSpPr>
        <p:spPr>
          <a:xfrm>
            <a:off x="571472" y="6072206"/>
            <a:ext cx="1643074" cy="500066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Nella totalità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Metafisica – la teologia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4348" y="1643050"/>
            <a:ext cx="7715304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Motore Immobile</a:t>
            </a:r>
            <a:r>
              <a:rPr lang="it-IT" sz="2800" dirty="0" smtClean="0"/>
              <a:t>:</a:t>
            </a:r>
          </a:p>
          <a:p>
            <a:r>
              <a:rPr lang="it-IT" sz="2800" dirty="0" smtClean="0"/>
              <a:t>“muove come l’oggetto d’amore attrae l’amante”</a:t>
            </a:r>
          </a:p>
          <a:p>
            <a:pPr>
              <a:buFontTx/>
              <a:buChar char="-"/>
            </a:pPr>
            <a:r>
              <a:rPr lang="it-IT" sz="2800" dirty="0" smtClean="0"/>
              <a:t> Non è causa </a:t>
            </a:r>
            <a:r>
              <a:rPr lang="it-IT" sz="2800" dirty="0" err="1" smtClean="0"/>
              <a:t>efficiente…</a:t>
            </a:r>
            <a:endParaRPr lang="it-IT" sz="2800" dirty="0" smtClean="0"/>
          </a:p>
          <a:p>
            <a:pPr>
              <a:buFontTx/>
              <a:buChar char="-"/>
            </a:pPr>
            <a:r>
              <a:rPr lang="it-IT" sz="2800" dirty="0" smtClean="0"/>
              <a:t> ma è causa finale (Dio attrae e muove come “perfezione”)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14348" y="4286256"/>
            <a:ext cx="7715304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E’ </a:t>
            </a:r>
            <a:r>
              <a:rPr lang="it-IT" sz="2800" b="1" dirty="0" smtClean="0">
                <a:solidFill>
                  <a:srgbClr val="FF0000"/>
                </a:solidFill>
              </a:rPr>
              <a:t>puro pensiero</a:t>
            </a:r>
            <a:r>
              <a:rPr lang="it-IT" sz="2800" dirty="0" smtClean="0"/>
              <a:t>, pura attività contemplativa (la vita più eccellente possibile)</a:t>
            </a:r>
          </a:p>
          <a:p>
            <a:r>
              <a:rPr lang="it-IT" sz="2800" dirty="0" smtClean="0"/>
              <a:t>- Cosa può pensare? Solo se stesso (“è pensiero di pensiero”)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4348" y="1643050"/>
            <a:ext cx="771530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Studia il corretto modo di </a:t>
            </a:r>
            <a:r>
              <a:rPr lang="it-IT" sz="2800" b="1" dirty="0" smtClean="0"/>
              <a:t>ragionare</a:t>
            </a:r>
            <a:r>
              <a:rPr lang="it-IT" sz="2800" dirty="0" smtClean="0"/>
              <a:t> </a:t>
            </a:r>
            <a:endParaRPr lang="it-IT" sz="2800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714348" y="2500306"/>
            <a:ext cx="7715304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È lo </a:t>
            </a:r>
            <a:r>
              <a:rPr lang="it-IT" sz="2800" b="1" dirty="0" smtClean="0"/>
              <a:t>studio scientifico del pensiero </a:t>
            </a:r>
            <a:r>
              <a:rPr lang="it-IT" sz="2800" dirty="0" smtClean="0"/>
              <a:t>così come è espresso dal </a:t>
            </a:r>
            <a:r>
              <a:rPr lang="it-IT" sz="2800" b="1" dirty="0" smtClean="0"/>
              <a:t>linguaggio</a:t>
            </a:r>
            <a:r>
              <a:rPr lang="it-IT" sz="2800" dirty="0" smtClean="0"/>
              <a:t> </a:t>
            </a:r>
          </a:p>
          <a:p>
            <a:endParaRPr lang="it-IT" sz="2800" dirty="0" smtClean="0"/>
          </a:p>
          <a:p>
            <a:r>
              <a:rPr lang="it-IT" sz="2800" dirty="0" smtClean="0"/>
              <a:t>È lo </a:t>
            </a:r>
            <a:r>
              <a:rPr lang="it-IT" sz="2800" b="1" dirty="0" smtClean="0"/>
              <a:t>strumento</a:t>
            </a:r>
            <a:r>
              <a:rPr lang="it-IT" sz="2800" dirty="0" smtClean="0"/>
              <a:t> (</a:t>
            </a:r>
            <a:r>
              <a:rPr lang="it-IT" sz="2800" i="1" dirty="0" err="1" smtClean="0"/>
              <a:t>Organon</a:t>
            </a:r>
            <a:r>
              <a:rPr lang="it-IT" sz="2800" dirty="0" smtClean="0"/>
              <a:t>) indispensabile per la costruzione di </a:t>
            </a:r>
            <a:r>
              <a:rPr lang="it-IT" sz="2800" b="1" dirty="0" smtClean="0"/>
              <a:t>qualsiasi</a:t>
            </a:r>
            <a:r>
              <a:rPr lang="it-IT" sz="2800" dirty="0" smtClean="0"/>
              <a:t> </a:t>
            </a:r>
            <a:r>
              <a:rPr lang="it-IT" sz="2800" dirty="0" smtClean="0"/>
              <a:t>sapere</a:t>
            </a:r>
            <a:endParaRPr lang="it-IT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500174"/>
            <a:ext cx="7715304" cy="44012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linguaggio</a:t>
            </a:r>
            <a:r>
              <a:rPr lang="it-IT" sz="2800" dirty="0" smtClean="0"/>
              <a:t> </a:t>
            </a:r>
          </a:p>
          <a:p>
            <a:r>
              <a:rPr lang="it-IT" sz="2800" dirty="0" smtClean="0"/>
              <a:t>1) </a:t>
            </a:r>
            <a:r>
              <a:rPr lang="it-IT" sz="2800" b="1" dirty="0" smtClean="0"/>
              <a:t>Parole </a:t>
            </a:r>
          </a:p>
          <a:p>
            <a:pPr lvl="1"/>
            <a:r>
              <a:rPr lang="it-IT" sz="2800" dirty="0" smtClean="0"/>
              <a:t>- Sono significative per </a:t>
            </a:r>
            <a:r>
              <a:rPr lang="it-IT" sz="2800" u="sng" dirty="0" smtClean="0"/>
              <a:t>convenzione</a:t>
            </a:r>
            <a:r>
              <a:rPr lang="it-IT" sz="2800" dirty="0" smtClean="0"/>
              <a:t>, cioè hanno un significato dovuto a un accordo tra esseri umani.</a:t>
            </a:r>
          </a:p>
          <a:p>
            <a:r>
              <a:rPr lang="it-IT" sz="2800" dirty="0" smtClean="0"/>
              <a:t>Le parole si </a:t>
            </a:r>
            <a:r>
              <a:rPr lang="it-IT" sz="2800" b="1" dirty="0" smtClean="0"/>
              <a:t>uniscono</a:t>
            </a:r>
            <a:r>
              <a:rPr lang="it-IT" sz="2800" dirty="0" smtClean="0"/>
              <a:t> tra loro in modo ordinato, formando:</a:t>
            </a:r>
          </a:p>
          <a:p>
            <a:r>
              <a:rPr lang="it-IT" sz="2800" dirty="0" smtClean="0"/>
              <a:t>2) </a:t>
            </a:r>
            <a:r>
              <a:rPr lang="it-IT" sz="2800" b="1" dirty="0" smtClean="0"/>
              <a:t>Giudizi dichiarativi o proposizioni</a:t>
            </a:r>
            <a:r>
              <a:rPr lang="it-IT" sz="2800" dirty="0" smtClean="0"/>
              <a:t> </a:t>
            </a:r>
          </a:p>
          <a:p>
            <a:pPr lvl="1"/>
            <a:r>
              <a:rPr lang="it-IT" sz="2800" dirty="0" smtClean="0"/>
              <a:t>- La forma più semplice: un soggetto e un predicato.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857620" y="3286124"/>
            <a:ext cx="51530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Non possono essere vere o false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86182" y="5643578"/>
            <a:ext cx="515306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Sono veri o falsi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2844" y="6215082"/>
            <a:ext cx="871543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NON TUTTE LE POSSIBILI FRASI INTERESSANO LA LOGICA!</a:t>
            </a:r>
            <a:endParaRPr lang="it-IT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357298"/>
            <a:ext cx="7715304" cy="52629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10 elementi semplici che si possono comporre tra loro: le </a:t>
            </a:r>
            <a:r>
              <a:rPr lang="it-IT" sz="2800" b="1" i="1" dirty="0" smtClean="0"/>
              <a:t>10 categorie</a:t>
            </a:r>
            <a:r>
              <a:rPr lang="it-IT" sz="2800" dirty="0" smtClean="0"/>
              <a:t>. </a:t>
            </a:r>
          </a:p>
          <a:p>
            <a:pPr lvl="0"/>
            <a:r>
              <a:rPr lang="it-IT" sz="2800" dirty="0" smtClean="0"/>
              <a:t>SOSTANZA (es., “uomo”)</a:t>
            </a:r>
          </a:p>
          <a:p>
            <a:pPr lvl="0"/>
            <a:r>
              <a:rPr lang="it-IT" sz="2800" dirty="0" smtClean="0"/>
              <a:t>QUALITÀ (es., “bianco”, “studente”)</a:t>
            </a:r>
          </a:p>
          <a:p>
            <a:pPr lvl="0"/>
            <a:r>
              <a:rPr lang="it-IT" sz="2800" dirty="0" smtClean="0"/>
              <a:t>QUANTITÀ (“alto 1.80”, “larghezza di 20 cm”)</a:t>
            </a:r>
          </a:p>
          <a:p>
            <a:pPr lvl="0"/>
            <a:r>
              <a:rPr lang="it-IT" sz="2800" dirty="0" smtClean="0"/>
              <a:t>RELAZIONE (es., “doppio”, “maggiore”)</a:t>
            </a:r>
          </a:p>
          <a:p>
            <a:pPr lvl="0"/>
            <a:r>
              <a:rPr lang="it-IT" sz="2800" dirty="0" smtClean="0"/>
              <a:t>LUOGO (es., “a scuola”)</a:t>
            </a:r>
          </a:p>
          <a:p>
            <a:pPr lvl="0"/>
            <a:r>
              <a:rPr lang="it-IT" sz="2800" dirty="0" smtClean="0"/>
              <a:t>TEMPO (es., “ieri”)</a:t>
            </a:r>
          </a:p>
          <a:p>
            <a:pPr lvl="0"/>
            <a:r>
              <a:rPr lang="it-IT" sz="2800" dirty="0" smtClean="0"/>
              <a:t>POSIZIONE (es., “seduto”)</a:t>
            </a:r>
          </a:p>
          <a:p>
            <a:pPr lvl="0"/>
            <a:r>
              <a:rPr lang="it-IT" sz="2800" dirty="0" smtClean="0"/>
              <a:t>AVERE (es., “porta le scarpe”)</a:t>
            </a:r>
          </a:p>
          <a:p>
            <a:pPr lvl="0"/>
            <a:r>
              <a:rPr lang="it-IT" sz="2800" dirty="0" smtClean="0"/>
              <a:t>AGIRE (es., “taglia”, “parla”)</a:t>
            </a:r>
          </a:p>
          <a:p>
            <a:pPr lvl="0"/>
            <a:r>
              <a:rPr lang="it-IT" sz="2800" dirty="0" smtClean="0"/>
              <a:t>PATIRE (es., “viene tagliato”)</a:t>
            </a:r>
            <a:endParaRPr lang="it-IT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357298"/>
            <a:ext cx="7715304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Considerando le proposizioni minime (soggetto + predicato) Aristotele individua </a:t>
            </a:r>
            <a:r>
              <a:rPr lang="it-IT" sz="2800" b="1" u="sng" dirty="0" smtClean="0"/>
              <a:t>quattro</a:t>
            </a:r>
            <a:r>
              <a:rPr lang="it-IT" sz="2800" dirty="0" smtClean="0"/>
              <a:t> </a:t>
            </a:r>
            <a:r>
              <a:rPr lang="it-IT" sz="2800" b="1" dirty="0" smtClean="0"/>
              <a:t>tipi</a:t>
            </a:r>
            <a:r>
              <a:rPr lang="it-IT" sz="2800" dirty="0" smtClean="0"/>
              <a:t> possibili di proposizione</a:t>
            </a:r>
            <a:endParaRPr lang="it-IT" sz="28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428860" y="3071810"/>
          <a:ext cx="609600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Universali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Particolari</a:t>
                      </a:r>
                      <a:endParaRPr lang="it-IT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Affermative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Negative</a:t>
                      </a:r>
                      <a:endParaRPr lang="it-IT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entagono 6"/>
          <p:cNvSpPr/>
          <p:nvPr/>
        </p:nvSpPr>
        <p:spPr>
          <a:xfrm>
            <a:off x="285720" y="3071810"/>
            <a:ext cx="1785950" cy="78581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Combinando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5786" y="4357694"/>
            <a:ext cx="7715304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t-IT" sz="2400" b="1" dirty="0" smtClean="0"/>
              <a:t>Universale affermativa</a:t>
            </a:r>
            <a:r>
              <a:rPr lang="it-IT" sz="2400" dirty="0" smtClean="0"/>
              <a:t> (“tutti gli uomini sono animali”).</a:t>
            </a:r>
          </a:p>
          <a:p>
            <a:pPr lvl="0"/>
            <a:r>
              <a:rPr lang="it-IT" sz="2400" b="1" dirty="0" smtClean="0"/>
              <a:t>Universale negativa</a:t>
            </a:r>
            <a:r>
              <a:rPr lang="it-IT" sz="2400" dirty="0" smtClean="0"/>
              <a:t> (“nessun uomo è immortale”).</a:t>
            </a:r>
          </a:p>
          <a:p>
            <a:pPr lvl="0"/>
            <a:r>
              <a:rPr lang="it-IT" sz="2400" b="1" dirty="0" smtClean="0"/>
              <a:t>Particolare affermativa</a:t>
            </a:r>
            <a:r>
              <a:rPr lang="it-IT" sz="2400" dirty="0" smtClean="0"/>
              <a:t> (“qualche uomo è bianco”).</a:t>
            </a:r>
          </a:p>
          <a:p>
            <a:pPr lvl="0"/>
            <a:r>
              <a:rPr lang="it-IT" sz="2400" b="1" dirty="0" smtClean="0"/>
              <a:t>Particolare negativa</a:t>
            </a:r>
            <a:r>
              <a:rPr lang="it-IT" sz="2400" dirty="0" smtClean="0"/>
              <a:t> (“qualche uomo non è bianco”).</a:t>
            </a:r>
            <a:endParaRPr lang="it-IT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A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b="1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it-IT" dirty="0" err="1" smtClean="0">
                <a:sym typeface="Wingdings" pitchFamily="2" charset="2"/>
              </a:rPr>
              <a:t>dfirmo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I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adf</a:t>
            </a:r>
            <a:r>
              <a:rPr lang="it-IT" b="1" dirty="0" err="1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it-IT" dirty="0" err="1" smtClean="0">
                <a:sym typeface="Wingdings" pitchFamily="2" charset="2"/>
              </a:rPr>
              <a:t>rmo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E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n</a:t>
            </a:r>
            <a:r>
              <a:rPr lang="it-IT" b="1" dirty="0" err="1" smtClean="0">
                <a:solidFill>
                  <a:srgbClr val="FF0000"/>
                </a:solidFill>
                <a:sym typeface="Wingdings" pitchFamily="2" charset="2"/>
              </a:rPr>
              <a:t>E</a:t>
            </a:r>
            <a:r>
              <a:rPr lang="it-IT" dirty="0" err="1" smtClean="0">
                <a:sym typeface="Wingdings" pitchFamily="2" charset="2"/>
              </a:rPr>
              <a:t>go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O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neg</a:t>
            </a:r>
            <a:r>
              <a:rPr lang="it-IT" b="1" dirty="0" err="1" smtClean="0">
                <a:solidFill>
                  <a:srgbClr val="FF0000"/>
                </a:solidFill>
                <a:sym typeface="Wingdings" pitchFamily="2" charset="2"/>
              </a:rPr>
              <a:t>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Tutti gli uomini sono felici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Qualche uomo è felice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Nessun uomo è felice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Qualche uomo non è felice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VITA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714348" y="2357430"/>
            <a:ext cx="7715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Morto Platone, lascia l’Accademia e Atene.</a:t>
            </a:r>
          </a:p>
          <a:p>
            <a:endParaRPr lang="it-IT" sz="3200" dirty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Nel 343 viene chiamato dal re di Macedonia, Filippo II</a:t>
            </a:r>
          </a:p>
          <a:p>
            <a:pPr lvl="1">
              <a:buFont typeface="Arial" pitchFamily="34" charset="0"/>
              <a:buChar char="•"/>
            </a:pPr>
            <a:r>
              <a:rPr lang="it-IT" sz="3200" dirty="0">
                <a:latin typeface="Candara" pitchFamily="34" charset="0"/>
              </a:rPr>
              <a:t> </a:t>
            </a:r>
            <a:r>
              <a:rPr lang="it-IT" sz="3200" dirty="0" smtClean="0">
                <a:latin typeface="Candara" pitchFamily="34" charset="0"/>
              </a:rPr>
              <a:t>diventa </a:t>
            </a:r>
            <a:r>
              <a:rPr lang="it-IT" sz="3200" b="1" dirty="0" smtClean="0">
                <a:latin typeface="Candara" pitchFamily="34" charset="0"/>
              </a:rPr>
              <a:t>precettore</a:t>
            </a:r>
            <a:r>
              <a:rPr lang="it-IT" sz="3200" dirty="0" smtClean="0">
                <a:latin typeface="Candara" pitchFamily="34" charset="0"/>
              </a:rPr>
              <a:t> del futuro </a:t>
            </a:r>
            <a:r>
              <a:rPr lang="it-IT" sz="3200" b="1" dirty="0" smtClean="0">
                <a:latin typeface="Candara" pitchFamily="34" charset="0"/>
              </a:rPr>
              <a:t>Alessandro Magno </a:t>
            </a:r>
            <a:r>
              <a:rPr lang="it-IT" sz="3200" dirty="0" smtClean="0">
                <a:latin typeface="Candara" pitchFamily="34" charset="0"/>
              </a:rPr>
              <a:t>(fino al 336)</a:t>
            </a:r>
          </a:p>
        </p:txBody>
      </p:sp>
      <p:pic>
        <p:nvPicPr>
          <p:cNvPr id="15362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l="21250" r="24107"/>
          <a:stretch>
            <a:fillRect/>
          </a:stretch>
        </p:blipFill>
        <p:spPr bwMode="auto">
          <a:xfrm>
            <a:off x="6641661" y="4071942"/>
            <a:ext cx="2359494" cy="24288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Tutti gli uomini sono felici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Qualche uomo è felice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Nessun uomo è felice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Qualche uomo non </a:t>
            </a:r>
            <a:r>
              <a:rPr lang="it-IT" smtClean="0"/>
              <a:t>è felice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sp>
        <p:nvSpPr>
          <p:cNvPr id="25" name="Ovale 24"/>
          <p:cNvSpPr/>
          <p:nvPr/>
        </p:nvSpPr>
        <p:spPr>
          <a:xfrm>
            <a:off x="785786" y="235743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0715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692945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192879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7500958" y="228599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7500958" y="635795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2500298" y="62865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82153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500034" y="3000373"/>
            <a:ext cx="821537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CONTRARIE</a:t>
            </a:r>
          </a:p>
          <a:p>
            <a:endParaRPr lang="it-IT" dirty="0" smtClean="0"/>
          </a:p>
          <a:p>
            <a:pPr algn="ctr"/>
            <a:r>
              <a:rPr lang="it-IT" dirty="0" smtClean="0"/>
              <a:t>Sono le due proposizioni oppose, al A (</a:t>
            </a:r>
            <a:r>
              <a:rPr lang="it-IT" dirty="0" err="1" smtClean="0"/>
              <a:t>univ</a:t>
            </a:r>
            <a:r>
              <a:rPr lang="it-IT" dirty="0" smtClean="0"/>
              <a:t>. </a:t>
            </a:r>
            <a:r>
              <a:rPr lang="it-IT" dirty="0" smtClean="0"/>
              <a:t>a</a:t>
            </a:r>
            <a:r>
              <a:rPr lang="it-IT" dirty="0" smtClean="0"/>
              <a:t>ff.) e la E (</a:t>
            </a:r>
            <a:r>
              <a:rPr lang="it-IT" dirty="0" err="1" smtClean="0"/>
              <a:t>univ</a:t>
            </a:r>
            <a:r>
              <a:rPr lang="it-IT" dirty="0" smtClean="0"/>
              <a:t>. </a:t>
            </a:r>
            <a:r>
              <a:rPr lang="it-IT" dirty="0" err="1" smtClean="0"/>
              <a:t>n</a:t>
            </a:r>
            <a:r>
              <a:rPr lang="it-IT" dirty="0" err="1" smtClean="0"/>
              <a:t>eg</a:t>
            </a:r>
            <a:r>
              <a:rPr lang="it-IT" dirty="0" smtClean="0"/>
              <a:t>.)</a:t>
            </a:r>
          </a:p>
          <a:p>
            <a:pPr algn="ctr"/>
            <a:endParaRPr lang="it-IT" dirty="0" smtClean="0"/>
          </a:p>
          <a:p>
            <a:pPr algn="ctr"/>
            <a:r>
              <a:rPr lang="it-IT" b="1" dirty="0" smtClean="0"/>
              <a:t>Non possono essere entrambe vere</a:t>
            </a:r>
            <a:r>
              <a:rPr lang="it-IT" dirty="0" smtClean="0"/>
              <a:t>: è impossibile che tutti gli uomini siano felici e allo stesso tempo che nessun uomo sia felice</a:t>
            </a:r>
          </a:p>
          <a:p>
            <a:pPr algn="ctr"/>
            <a:endParaRPr lang="it-IT" dirty="0" smtClean="0"/>
          </a:p>
          <a:p>
            <a:pPr algn="ctr"/>
            <a:r>
              <a:rPr lang="it-IT" b="1" dirty="0" smtClean="0"/>
              <a:t>Ma possono essere entrambe false</a:t>
            </a:r>
            <a:r>
              <a:rPr lang="it-IT" dirty="0" smtClean="0"/>
              <a:t>: se qualche uomo è felice e qualche uomo è triste, le due proposizioni sono entrambe false</a:t>
            </a:r>
            <a:endParaRPr lang="it-IT" dirty="0" smtClean="0"/>
          </a:p>
          <a:p>
            <a:pPr algn="ctr"/>
            <a:endParaRPr lang="it-IT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Tutti gli uomini sono felici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Qualche uomo è felice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Nessun uomo è felice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Qualche uomo non </a:t>
            </a:r>
            <a:r>
              <a:rPr lang="it-IT" smtClean="0"/>
              <a:t>è felice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00034" y="3000373"/>
            <a:ext cx="821537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CONTRADDITTORIE</a:t>
            </a:r>
          </a:p>
          <a:p>
            <a:endParaRPr lang="it-IT" dirty="0" smtClean="0"/>
          </a:p>
          <a:p>
            <a:pPr algn="ctr"/>
            <a:r>
              <a:rPr lang="it-IT" dirty="0" smtClean="0"/>
              <a:t>Sono le due proposizioni oppose, diverse sia per quantità che per qualità</a:t>
            </a:r>
          </a:p>
          <a:p>
            <a:pPr algn="ctr"/>
            <a:endParaRPr lang="it-IT" dirty="0" smtClean="0"/>
          </a:p>
          <a:p>
            <a:pPr algn="ctr"/>
            <a:r>
              <a:rPr lang="it-IT" b="1" dirty="0" smtClean="0"/>
              <a:t>Non possono essere né entrambe vere né entrambe false</a:t>
            </a:r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25" name="Ovale 24"/>
          <p:cNvSpPr/>
          <p:nvPr/>
        </p:nvSpPr>
        <p:spPr>
          <a:xfrm>
            <a:off x="785786" y="235743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0715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692945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192879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7500958" y="228599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7500958" y="635795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2500298" y="62865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82153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Tutti gli uomini sono felici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Qualche uomo è felice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Nessun uomo è felice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Qualche uomo non </a:t>
            </a:r>
            <a:r>
              <a:rPr lang="it-IT" smtClean="0"/>
              <a:t>è felice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00034" y="3000373"/>
            <a:ext cx="821537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SUB-ALTERNE</a:t>
            </a:r>
          </a:p>
          <a:p>
            <a:endParaRPr lang="it-IT" sz="800" dirty="0" smtClean="0"/>
          </a:p>
          <a:p>
            <a:pPr algn="ctr"/>
            <a:r>
              <a:rPr lang="it-IT" b="1" dirty="0" smtClean="0"/>
              <a:t>La verità dell’universale implica la verità della particolare</a:t>
            </a:r>
          </a:p>
          <a:p>
            <a:pPr algn="ctr"/>
            <a:r>
              <a:rPr lang="it-IT" dirty="0" smtClean="0"/>
              <a:t>Se è vero che tutti gli uomini sono felici, sarà a maggior ragione vero che qualche uomo è felice</a:t>
            </a:r>
          </a:p>
          <a:p>
            <a:pPr algn="ctr"/>
            <a:endParaRPr lang="it-IT" sz="800" dirty="0" smtClean="0"/>
          </a:p>
          <a:p>
            <a:pPr algn="ctr"/>
            <a:r>
              <a:rPr lang="it-IT" b="1" dirty="0" smtClean="0"/>
              <a:t>Se è falsa la particolare, è falsa anche l’universale</a:t>
            </a:r>
          </a:p>
          <a:p>
            <a:pPr algn="ctr"/>
            <a:r>
              <a:rPr lang="it-IT" dirty="0" smtClean="0"/>
              <a:t>Se è falso che qualche uomo sia felice, di certo non potrò dire che tutti gli uomini lo sono</a:t>
            </a:r>
            <a:endParaRPr lang="it-IT" dirty="0" smtClean="0"/>
          </a:p>
          <a:p>
            <a:pPr algn="ctr"/>
            <a:endParaRPr lang="it-IT" sz="800" dirty="0"/>
          </a:p>
        </p:txBody>
      </p:sp>
      <p:sp>
        <p:nvSpPr>
          <p:cNvPr id="25" name="Ovale 24"/>
          <p:cNvSpPr/>
          <p:nvPr/>
        </p:nvSpPr>
        <p:spPr>
          <a:xfrm>
            <a:off x="785786" y="235743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0715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692945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192879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7500958" y="228599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7500958" y="635795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2500298" y="62865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82153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2 19"/>
          <p:cNvCxnSpPr/>
          <p:nvPr/>
        </p:nvCxnSpPr>
        <p:spPr>
          <a:xfrm>
            <a:off x="3214678" y="1928802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57158" y="714356"/>
            <a:ext cx="192882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Quadrato logico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2786050" y="2357430"/>
            <a:ext cx="3143272" cy="28575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7158" y="1571612"/>
            <a:ext cx="271464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AFFERMATIVA</a:t>
            </a:r>
          </a:p>
          <a:p>
            <a:r>
              <a:rPr lang="it-IT" dirty="0" smtClean="0"/>
              <a:t>Tutti gli uomini sono felici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5429264"/>
            <a:ext cx="28575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AFFERMATIVA</a:t>
            </a:r>
          </a:p>
          <a:p>
            <a:r>
              <a:rPr lang="it-IT" dirty="0" smtClean="0"/>
              <a:t>Qualche uomo è felice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571612"/>
            <a:ext cx="271464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UNIVERSALE NEGATIVA</a:t>
            </a:r>
          </a:p>
          <a:p>
            <a:r>
              <a:rPr lang="it-IT" dirty="0" smtClean="0"/>
              <a:t>Nessun uomo è felice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29322" y="5357826"/>
            <a:ext cx="271464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PARTICOLARE NEGATIVA</a:t>
            </a:r>
          </a:p>
          <a:p>
            <a:r>
              <a:rPr lang="it-IT" dirty="0" smtClean="0"/>
              <a:t>Qualche uomo non </a:t>
            </a:r>
            <a:r>
              <a:rPr lang="it-IT" smtClean="0"/>
              <a:t>è felice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43306" y="1714488"/>
            <a:ext cx="142876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contrarie</a:t>
            </a:r>
            <a:endParaRPr lang="it-IT" i="1" dirty="0"/>
          </a:p>
        </p:txBody>
      </p:sp>
      <p:cxnSp>
        <p:nvCxnSpPr>
          <p:cNvPr id="21" name="Connettore 2 20"/>
          <p:cNvCxnSpPr/>
          <p:nvPr/>
        </p:nvCxnSpPr>
        <p:spPr>
          <a:xfrm>
            <a:off x="3571868" y="5715016"/>
            <a:ext cx="228601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000496" y="5500702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</a:t>
            </a:r>
            <a:r>
              <a:rPr lang="it-IT" i="1" dirty="0" smtClean="0"/>
              <a:t>ub-contrarie</a:t>
            </a:r>
            <a:endParaRPr lang="it-IT" i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3071802" y="2571744"/>
            <a:ext cx="2500330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rot="10800000">
            <a:off x="3143240" y="2571744"/>
            <a:ext cx="2428892" cy="22145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357554" y="3571876"/>
            <a:ext cx="2000264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contraddittorie</a:t>
            </a:r>
            <a:endParaRPr lang="it-IT" i="1" dirty="0"/>
          </a:p>
        </p:txBody>
      </p:sp>
      <p:cxnSp>
        <p:nvCxnSpPr>
          <p:cNvPr id="27" name="Connettore 2 26"/>
          <p:cNvCxnSpPr/>
          <p:nvPr/>
        </p:nvCxnSpPr>
        <p:spPr>
          <a:xfrm rot="5400000" flipH="1" flipV="1">
            <a:off x="1036613" y="3821115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 rot="16200000">
            <a:off x="1470518" y="3601524"/>
            <a:ext cx="1571636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cxnSp>
        <p:nvCxnSpPr>
          <p:cNvPr id="29" name="Connettore 2 28"/>
          <p:cNvCxnSpPr/>
          <p:nvPr/>
        </p:nvCxnSpPr>
        <p:spPr>
          <a:xfrm rot="5400000" flipH="1" flipV="1">
            <a:off x="5251455" y="3749677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 rot="5400000">
            <a:off x="5792517" y="3565805"/>
            <a:ext cx="1500198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sub-alterne</a:t>
            </a:r>
            <a:endParaRPr lang="it-IT" i="1" dirty="0"/>
          </a:p>
        </p:txBody>
      </p:sp>
      <p:sp>
        <p:nvSpPr>
          <p:cNvPr id="25" name="Ovale 24"/>
          <p:cNvSpPr/>
          <p:nvPr/>
        </p:nvSpPr>
        <p:spPr>
          <a:xfrm>
            <a:off x="785786" y="235743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10715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692945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1928794" y="6143644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7500958" y="2285992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7500958" y="6357958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2500298" y="6286520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8215338" y="2500306"/>
            <a:ext cx="214314" cy="2143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500034" y="2500306"/>
            <a:ext cx="8215370" cy="172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SUB-CONTRARIE</a:t>
            </a:r>
          </a:p>
          <a:p>
            <a:endParaRPr lang="it-IT" sz="800" dirty="0" smtClean="0"/>
          </a:p>
          <a:p>
            <a:pPr algn="ctr"/>
            <a:r>
              <a:rPr lang="it-IT" b="1" dirty="0" smtClean="0"/>
              <a:t>La proposizioni possono essere entrambe vere</a:t>
            </a:r>
          </a:p>
          <a:p>
            <a:pPr algn="ctr"/>
            <a:r>
              <a:rPr lang="it-IT" b="1" dirty="0" smtClean="0"/>
              <a:t>Ma non entrambe false</a:t>
            </a:r>
          </a:p>
          <a:p>
            <a:pPr algn="ctr"/>
            <a:r>
              <a:rPr lang="it-IT" dirty="0" smtClean="0"/>
              <a:t>Se è falso che qualche uomo sia felice, non potrà essere falso che qualche uomo non sia felice (sicuramente qualche uomo non è felice)</a:t>
            </a:r>
            <a:endParaRPr lang="it-IT" dirty="0" smtClean="0"/>
          </a:p>
          <a:p>
            <a:pPr algn="ctr"/>
            <a:endParaRPr lang="it-IT" sz="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14348" y="1785926"/>
            <a:ext cx="7715304" cy="48320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Quando </a:t>
            </a:r>
            <a:r>
              <a:rPr lang="it-IT" sz="2800" b="1" i="1" dirty="0" smtClean="0">
                <a:solidFill>
                  <a:srgbClr val="FF0000"/>
                </a:solidFill>
              </a:rPr>
              <a:t>uniamo</a:t>
            </a:r>
            <a:r>
              <a:rPr lang="it-IT" sz="2800" dirty="0" smtClean="0"/>
              <a:t> insieme, seguendo alcune </a:t>
            </a:r>
            <a:r>
              <a:rPr lang="it-IT" sz="2800" b="1" u="sng" dirty="0" smtClean="0">
                <a:solidFill>
                  <a:srgbClr val="FF0000"/>
                </a:solidFill>
              </a:rPr>
              <a:t>regole</a:t>
            </a:r>
            <a:r>
              <a:rPr lang="it-IT" sz="2800" dirty="0" smtClean="0"/>
              <a:t>, più proposizioni facciamo un ragionamento vero e proprio. </a:t>
            </a:r>
          </a:p>
          <a:p>
            <a:endParaRPr lang="it-IT" sz="2800" dirty="0" smtClean="0"/>
          </a:p>
          <a:p>
            <a:endParaRPr lang="it-IT" sz="2800" dirty="0" smtClean="0"/>
          </a:p>
          <a:p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sillogismo</a:t>
            </a:r>
            <a:r>
              <a:rPr lang="it-IT" sz="2800" dirty="0" smtClean="0"/>
              <a:t> è quell’argomentazione logica in cui..</a:t>
            </a:r>
          </a:p>
          <a:p>
            <a:pPr>
              <a:buFontTx/>
              <a:buChar char="-"/>
            </a:pPr>
            <a:r>
              <a:rPr lang="it-IT" sz="2800" dirty="0" smtClean="0"/>
              <a:t> poste </a:t>
            </a:r>
            <a:r>
              <a:rPr lang="it-IT" sz="2800" u="sng" dirty="0" smtClean="0"/>
              <a:t>due premesse</a:t>
            </a:r>
            <a:r>
              <a:rPr lang="it-IT" sz="2800" dirty="0" smtClean="0"/>
              <a:t>, …</a:t>
            </a:r>
          </a:p>
          <a:p>
            <a:pPr>
              <a:buFontTx/>
              <a:buChar char="-"/>
            </a:pPr>
            <a:r>
              <a:rPr lang="it-IT" sz="2800" dirty="0" smtClean="0"/>
              <a:t> ne deriva </a:t>
            </a:r>
            <a:r>
              <a:rPr lang="it-IT" sz="2800" i="1" dirty="0" smtClean="0"/>
              <a:t>di necessità</a:t>
            </a:r>
            <a:r>
              <a:rPr lang="it-IT" sz="2800" dirty="0" smtClean="0"/>
              <a:t> una </a:t>
            </a:r>
            <a:r>
              <a:rPr lang="it-IT" sz="2800" u="sng" dirty="0" smtClean="0"/>
              <a:t>conclusione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</a:pPr>
            <a:endParaRPr lang="it-IT" sz="2800" dirty="0" smtClean="0"/>
          </a:p>
          <a:p>
            <a:r>
              <a:rPr lang="it-IT" sz="2800" dirty="0" smtClean="0"/>
              <a:t>E’ un RAGIONAMENTO </a:t>
            </a:r>
            <a:r>
              <a:rPr lang="it-IT" sz="2800" b="1" dirty="0" smtClean="0">
                <a:solidFill>
                  <a:srgbClr val="FF0000"/>
                </a:solidFill>
              </a:rPr>
              <a:t>DEDUTTIVO</a:t>
            </a:r>
            <a:r>
              <a:rPr lang="it-IT" sz="2800" dirty="0" smtClean="0"/>
              <a:t> (da premesse universali deduce conclusioni particolari)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71472" y="3143248"/>
            <a:ext cx="8001056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proposizione + proposizione + proposizione = ragionamento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00034" y="2285991"/>
          <a:ext cx="8286808" cy="2643207"/>
        </p:xfrm>
        <a:graphic>
          <a:graphicData uri="http://schemas.openxmlformats.org/drawingml/2006/table">
            <a:tbl>
              <a:tblPr/>
              <a:tblGrid>
                <a:gridCol w="4929222"/>
                <a:gridCol w="3357586"/>
              </a:tblGrid>
              <a:tr h="88106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Tutti gli uomini</a:t>
                      </a:r>
                      <a:r>
                        <a:rPr lang="it-IT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2400" dirty="0" smtClean="0">
                          <a:latin typeface="Times New Roman"/>
                          <a:ea typeface="Calibri"/>
                          <a:cs typeface="Times New Roman"/>
                        </a:rPr>
                        <a:t>(M) </a:t>
                      </a:r>
                      <a:r>
                        <a:rPr lang="it-IT" sz="2400" dirty="0">
                          <a:latin typeface="Times New Roman"/>
                          <a:ea typeface="Calibri"/>
                          <a:cs typeface="Times New Roman"/>
                        </a:rPr>
                        <a:t>sono </a:t>
                      </a:r>
                      <a:r>
                        <a:rPr lang="it-IT" sz="24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mortali </a:t>
                      </a:r>
                      <a:r>
                        <a:rPr lang="it-IT" sz="2400" dirty="0" smtClean="0">
                          <a:latin typeface="Times New Roman"/>
                          <a:ea typeface="Calibri"/>
                          <a:cs typeface="Times New Roman"/>
                        </a:rPr>
                        <a:t>(P)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Premessa </a:t>
                      </a:r>
                      <a:r>
                        <a:rPr lang="it-IT" sz="2400" i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06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latin typeface="Times New Roman"/>
                          <a:ea typeface="Calibri"/>
                          <a:cs typeface="Times New Roman"/>
                        </a:rPr>
                        <a:t>Socrate</a:t>
                      </a:r>
                      <a:r>
                        <a:rPr lang="it-IT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2400" dirty="0" smtClean="0">
                          <a:latin typeface="Times New Roman"/>
                          <a:ea typeface="Calibri"/>
                          <a:cs typeface="Times New Roman"/>
                        </a:rPr>
                        <a:t>(S) è </a:t>
                      </a:r>
                      <a:r>
                        <a:rPr lang="it-IT" sz="2400" dirty="0">
                          <a:latin typeface="Times New Roman"/>
                          <a:ea typeface="Calibri"/>
                          <a:cs typeface="Times New Roman"/>
                        </a:rPr>
                        <a:t>un </a:t>
                      </a:r>
                      <a:r>
                        <a:rPr lang="it-IT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uomo </a:t>
                      </a:r>
                      <a:r>
                        <a:rPr lang="it-IT" sz="2400" dirty="0" smtClean="0">
                          <a:latin typeface="Times New Roman"/>
                          <a:ea typeface="Calibri"/>
                          <a:cs typeface="Times New Roman"/>
                        </a:rPr>
                        <a:t>(M)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Premessa </a:t>
                      </a:r>
                      <a:r>
                        <a:rPr lang="it-IT" sz="2400" i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06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Socrate </a:t>
                      </a:r>
                      <a:r>
                        <a:rPr lang="it-IT" sz="2400" b="0" dirty="0" smtClean="0">
                          <a:latin typeface="Times New Roman"/>
                          <a:ea typeface="Calibri"/>
                          <a:cs typeface="Times New Roman"/>
                        </a:rPr>
                        <a:t>(S) </a:t>
                      </a:r>
                      <a:r>
                        <a:rPr lang="it-IT" sz="2400" dirty="0">
                          <a:latin typeface="Times New Roman"/>
                          <a:ea typeface="Calibri"/>
                          <a:cs typeface="Times New Roman"/>
                        </a:rPr>
                        <a:t>è </a:t>
                      </a:r>
                      <a:r>
                        <a:rPr lang="it-IT" sz="2400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mortale </a:t>
                      </a:r>
                      <a:r>
                        <a:rPr lang="it-IT" sz="2400" dirty="0" smtClean="0">
                          <a:latin typeface="Times New Roman"/>
                          <a:ea typeface="Calibri"/>
                          <a:cs typeface="Times New Roman"/>
                        </a:rPr>
                        <a:t>(P)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it-IT" sz="2400" i="1" dirty="0">
                          <a:latin typeface="Times New Roman"/>
                          <a:ea typeface="Calibri"/>
                          <a:cs typeface="Times New Roman"/>
                        </a:rPr>
                        <a:t>Conclusione</a:t>
                      </a:r>
                      <a:endParaRPr lang="it-IT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41" marR="436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57158" y="5389619"/>
            <a:ext cx="542928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Legenda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 = termine medio </a:t>
            </a:r>
            <a:r>
              <a:rPr lang="it-IT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(compare nelle due 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premesse; fa da cerniera, da ponte)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 = termine minore </a:t>
            </a:r>
            <a:r>
              <a:rPr lang="it-IT" sz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(è il soggetto della conclusione)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dirty="0" smtClean="0">
                <a:latin typeface="Arial" pitchFamily="34" charset="0"/>
                <a:cs typeface="Times New Roman" pitchFamily="18" charset="0"/>
              </a:rPr>
              <a:t>P = termine maggiore (è il predicato della conclusione)</a:t>
            </a:r>
            <a:endParaRPr kumimoji="0" lang="it-IT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14348" y="1785926"/>
            <a:ext cx="7715304" cy="44012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Considerando che ogni proposizione può essere di 4 tipi (universale affermativa, universale negativa, particolare affermativa, particolare negativa) posso ottenere ben </a:t>
            </a:r>
            <a:r>
              <a:rPr lang="it-IT" sz="2800" b="1" dirty="0" smtClean="0"/>
              <a:t>256 sillogismi</a:t>
            </a:r>
            <a:r>
              <a:rPr lang="it-IT" sz="2800" dirty="0" smtClean="0"/>
              <a:t> diversi.</a:t>
            </a:r>
          </a:p>
          <a:p>
            <a:endParaRPr lang="it-IT" sz="2800" dirty="0" smtClean="0"/>
          </a:p>
          <a:p>
            <a:r>
              <a:rPr lang="it-IT" sz="2800" dirty="0" smtClean="0"/>
              <a:t>Solo </a:t>
            </a:r>
            <a:r>
              <a:rPr lang="it-IT" sz="2800" b="1" dirty="0" smtClean="0">
                <a:solidFill>
                  <a:srgbClr val="FF0000"/>
                </a:solidFill>
              </a:rPr>
              <a:t>19</a:t>
            </a:r>
            <a:r>
              <a:rPr lang="it-IT" sz="2800" b="1" dirty="0" smtClean="0"/>
              <a:t> sono logicamente validi </a:t>
            </a:r>
            <a:r>
              <a:rPr lang="it-IT" sz="2800" dirty="0" smtClean="0"/>
              <a:t>(cioè la conclusione è LOGICAMENTE corretta).</a:t>
            </a:r>
          </a:p>
          <a:p>
            <a:endParaRPr lang="it-IT" sz="2800" dirty="0" smtClean="0"/>
          </a:p>
          <a:p>
            <a:r>
              <a:rPr lang="it-IT" sz="2800" dirty="0" smtClean="0"/>
              <a:t>Per essere </a:t>
            </a:r>
            <a:r>
              <a:rPr lang="it-IT" sz="2800" b="1" dirty="0" smtClean="0"/>
              <a:t>veri</a:t>
            </a:r>
            <a:r>
              <a:rPr lang="it-IT" sz="2800" dirty="0" smtClean="0"/>
              <a:t>, però, devono essere </a:t>
            </a:r>
            <a:r>
              <a:rPr lang="it-IT" sz="2800" b="1" dirty="0" smtClean="0"/>
              <a:t>VERE LE PREMESSE</a:t>
            </a:r>
            <a:r>
              <a:rPr lang="it-IT" sz="2800" dirty="0" smtClean="0"/>
              <a:t> (= sillogismi scientifici).</a:t>
            </a:r>
            <a:endParaRPr lang="it-IT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  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572164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(M) sono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immortali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Socrate (S) è un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uomo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Socrate (S) è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immortale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428860" y="3714752"/>
            <a:ext cx="4643470" cy="29289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PROBLEMA DELLE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PREMESSE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Solo se le premesse sono VERE costruisco un discorso scientifico (sillogismo apodittico o dimostrativo)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Problema dell’</a:t>
            </a:r>
            <a:r>
              <a:rPr lang="it-IT" sz="2400" b="1" dirty="0" smtClean="0">
                <a:latin typeface="Calibri" pitchFamily="34" charset="0"/>
                <a:cs typeface="Arial" pitchFamily="34" charset="0"/>
              </a:rPr>
              <a:t>INDUZIONE</a:t>
            </a:r>
            <a:endParaRPr lang="it-IT" sz="2400" b="1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  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572164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(P) sono immortali (M)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Socrate (S) è un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uomo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Socrate (S) è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immortale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  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M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643602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(M) sono mortali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Tutti gli uomini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 sono razionali (S)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Tutti gli esseri razionali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(S) sono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mortali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VITA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500034" y="1428736"/>
            <a:ext cx="78581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Torna ad Atene</a:t>
            </a:r>
          </a:p>
          <a:p>
            <a:pPr lvl="1">
              <a:buFont typeface="Arial" pitchFamily="34" charset="0"/>
              <a:buChar char="•"/>
            </a:pPr>
            <a:r>
              <a:rPr lang="it-IT" sz="3200" dirty="0">
                <a:latin typeface="Candara" pitchFamily="34" charset="0"/>
              </a:rPr>
              <a:t> </a:t>
            </a:r>
            <a:r>
              <a:rPr lang="it-IT" sz="3200" dirty="0" smtClean="0">
                <a:latin typeface="Candara" pitchFamily="34" charset="0"/>
              </a:rPr>
              <a:t>fonda il </a:t>
            </a:r>
            <a:r>
              <a:rPr lang="it-IT" sz="3200" b="1" dirty="0" smtClean="0">
                <a:solidFill>
                  <a:srgbClr val="FF0000"/>
                </a:solidFill>
                <a:latin typeface="Candara" pitchFamily="34" charset="0"/>
              </a:rPr>
              <a:t>LICEO</a:t>
            </a:r>
          </a:p>
          <a:p>
            <a:pPr lvl="2">
              <a:buFont typeface="Arial" pitchFamily="34" charset="0"/>
              <a:buChar char="•"/>
            </a:pPr>
            <a:r>
              <a:rPr lang="it-IT" sz="3200" dirty="0">
                <a:latin typeface="Candara" pitchFamily="34" charset="0"/>
              </a:rPr>
              <a:t> </a:t>
            </a:r>
            <a:r>
              <a:rPr lang="it-IT" sz="3200" dirty="0" smtClean="0">
                <a:latin typeface="Candara" pitchFamily="34" charset="0"/>
              </a:rPr>
              <a:t>i cui allievi prenderanno il nome di “</a:t>
            </a:r>
            <a:r>
              <a:rPr lang="it-IT" sz="3200" b="1" dirty="0" smtClean="0">
                <a:latin typeface="Candara" pitchFamily="34" charset="0"/>
              </a:rPr>
              <a:t>peripatetici</a:t>
            </a:r>
            <a:r>
              <a:rPr lang="it-IT" sz="3200" dirty="0" smtClean="0">
                <a:latin typeface="Candara" pitchFamily="34" charset="0"/>
              </a:rPr>
              <a:t>” </a:t>
            </a:r>
            <a:r>
              <a:rPr lang="it-IT" sz="2000" dirty="0" smtClean="0">
                <a:latin typeface="Candara" pitchFamily="34" charset="0"/>
              </a:rPr>
              <a:t>(</a:t>
            </a:r>
            <a:r>
              <a:rPr lang="it-IT" sz="2000" dirty="0" err="1" smtClean="0">
                <a:latin typeface="Candara" pitchFamily="34" charset="0"/>
              </a:rPr>
              <a:t>peripatos</a:t>
            </a:r>
            <a:r>
              <a:rPr lang="it-IT" sz="2000" dirty="0" smtClean="0">
                <a:latin typeface="Candara" pitchFamily="34" charset="0"/>
              </a:rPr>
              <a:t> = “passeggiata”)</a:t>
            </a:r>
          </a:p>
          <a:p>
            <a:pPr lvl="2">
              <a:buFont typeface="Arial" pitchFamily="34" charset="0"/>
              <a:buChar char="•"/>
            </a:pPr>
            <a:endParaRPr lang="it-IT" sz="3200" dirty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Muore Alessandro Magno (323) e A. deve lasciare Atene (reazione anti-macedone); muore pochi mesi dopo, nei luoghi natali.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  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M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643602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(M) sono mortali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Tutti gli uomini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 sono razionali (S)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Alcuni esseri razionali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(S) sono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mortali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P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M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643602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(P) sono mortali (M)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Tutti gli esseri mortali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 sono animali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(S)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Tutti gli animali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(S) sono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uomini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- sillogismo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795" y="2071678"/>
            <a:ext cx="785818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M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 P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71802" y="2071678"/>
            <a:ext cx="5643602" cy="1428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Tutti gli uomini (M) sono mortali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Nessun essere marino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(S) è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un uomo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atin typeface="Calibri" pitchFamily="34" charset="0"/>
                <a:cs typeface="Arial" pitchFamily="34" charset="0"/>
              </a:rPr>
              <a:t>Nessun essere marino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(S) è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mortale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(P)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Logica – i principi</a:t>
            </a:r>
            <a:endParaRPr lang="it-IT" dirty="0">
              <a:latin typeface="Bahnschrift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4282" y="1428736"/>
            <a:ext cx="8501122" cy="52629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t-IT" sz="2400" dirty="0" smtClean="0"/>
              <a:t>Il </a:t>
            </a:r>
            <a:r>
              <a:rPr lang="it-IT" sz="2400" b="1" dirty="0" smtClean="0"/>
              <a:t>principio di non-contraddizione</a:t>
            </a:r>
            <a:r>
              <a:rPr lang="it-IT" sz="2400" dirty="0" smtClean="0"/>
              <a:t> (“è impossibile che il medesimo attributo, nel medesimo tempo, appartenga e non appartenga al medesimo oggetto e nella medesima relazione”: A è B o non-B). In pratica, B e non-B non possono essere veri contemporaneamente, altrimenti si cade in contraddizione: non posso, ad esempio, dire “questa penna è nera” e “questa penna non è nera”.</a:t>
            </a:r>
          </a:p>
          <a:p>
            <a:pPr lvl="0"/>
            <a:r>
              <a:rPr lang="it-IT" sz="2400" dirty="0" smtClean="0"/>
              <a:t>Il </a:t>
            </a:r>
            <a:r>
              <a:rPr lang="it-IT" sz="2400" b="1" dirty="0" smtClean="0"/>
              <a:t>principio di identità</a:t>
            </a:r>
            <a:r>
              <a:rPr lang="it-IT" sz="2400" dirty="0" smtClean="0"/>
              <a:t> (ogni cosa è uguale a se stessa: </a:t>
            </a:r>
            <a:r>
              <a:rPr lang="it-IT" sz="2400" dirty="0" err="1" smtClean="0"/>
              <a:t>A=A</a:t>
            </a:r>
            <a:r>
              <a:rPr lang="it-IT" sz="2400" dirty="0" smtClean="0"/>
              <a:t>).</a:t>
            </a:r>
          </a:p>
          <a:p>
            <a:pPr lvl="0"/>
            <a:r>
              <a:rPr lang="it-IT" sz="2400" dirty="0" smtClean="0"/>
              <a:t>Il </a:t>
            </a:r>
            <a:r>
              <a:rPr lang="it-IT" sz="2400" b="1" dirty="0" smtClean="0"/>
              <a:t>principio del terzo escluso</a:t>
            </a:r>
            <a:r>
              <a:rPr lang="it-IT" sz="2400" dirty="0" smtClean="0"/>
              <a:t> (in riferimento a qualunque oggetto, un predicato può essere affermato oppure negato, non c’è una terza soluzione: se A è B, allora A non è non-B).  In sostanza, di una cosa posso dire che essa è B o non-B, non esiste una terza possibilità. Esempio: “la mia penna è nera” oppure “la mia penna non è nera” (non esiste una terza possibilità, una delle due proposizioni è necessariamente vera).</a:t>
            </a: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OPERE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857224" y="1785926"/>
            <a:ext cx="271464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ESSOTERICHE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00628" y="1785926"/>
            <a:ext cx="271464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ESOTERICHE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7224" y="2643182"/>
            <a:ext cx="2714644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Candara" pitchFamily="34" charset="0"/>
              </a:rPr>
              <a:t>(“esterne”)</a:t>
            </a:r>
          </a:p>
          <a:p>
            <a:pPr algn="ctr">
              <a:buFontTx/>
              <a:buChar char="-"/>
            </a:pPr>
            <a:r>
              <a:rPr lang="it-IT" sz="2800" dirty="0" smtClean="0">
                <a:latin typeface="Candara" pitchFamily="34" charset="0"/>
              </a:rPr>
              <a:t> giovanili</a:t>
            </a:r>
          </a:p>
          <a:p>
            <a:pPr algn="ctr">
              <a:buFontTx/>
              <a:buChar char="-"/>
            </a:pPr>
            <a:r>
              <a:rPr lang="it-IT" sz="2800" dirty="0">
                <a:latin typeface="Candara" pitchFamily="34" charset="0"/>
              </a:rPr>
              <a:t> </a:t>
            </a:r>
            <a:r>
              <a:rPr lang="it-IT" sz="2800" dirty="0" smtClean="0">
                <a:latin typeface="Candara" pitchFamily="34" charset="0"/>
              </a:rPr>
              <a:t>simili ai dialoghi platonici</a:t>
            </a:r>
          </a:p>
          <a:p>
            <a:pPr algn="ctr">
              <a:buFontTx/>
              <a:buChar char="-"/>
            </a:pPr>
            <a:r>
              <a:rPr lang="it-IT" sz="2800" dirty="0">
                <a:latin typeface="Candara" pitchFamily="34" charset="0"/>
              </a:rPr>
              <a:t> </a:t>
            </a:r>
            <a:r>
              <a:rPr lang="it-IT" sz="2800" dirty="0" smtClean="0">
                <a:latin typeface="Candara" pitchFamily="34" charset="0"/>
              </a:rPr>
              <a:t>destinate al pubblico</a:t>
            </a:r>
            <a:endParaRPr lang="it-IT" sz="2800" dirty="0">
              <a:latin typeface="Candar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00628" y="2643182"/>
            <a:ext cx="271464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Candara" pitchFamily="34" charset="0"/>
              </a:rPr>
              <a:t>(“interne”)</a:t>
            </a:r>
          </a:p>
          <a:p>
            <a:pPr algn="ctr"/>
            <a:r>
              <a:rPr lang="it-IT" sz="2800" dirty="0" smtClean="0">
                <a:latin typeface="Candara" pitchFamily="34" charset="0"/>
              </a:rPr>
              <a:t>- appunti dei corsi tenuti al Liceo</a:t>
            </a:r>
            <a:endParaRPr lang="it-IT" sz="28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OPERE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857224" y="1785926"/>
            <a:ext cx="2714644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ESSOTERICHE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7224" y="2643182"/>
            <a:ext cx="2714644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Candara" pitchFamily="34" charset="0"/>
              </a:rPr>
              <a:t>(“esterne”)</a:t>
            </a:r>
          </a:p>
          <a:p>
            <a:pPr algn="ctr">
              <a:buFontTx/>
              <a:buChar char="-"/>
            </a:pPr>
            <a:r>
              <a:rPr lang="it-IT" sz="2800" dirty="0" smtClean="0">
                <a:latin typeface="Candara" pitchFamily="34" charset="0"/>
              </a:rPr>
              <a:t> giovanili</a:t>
            </a:r>
          </a:p>
          <a:p>
            <a:pPr algn="ctr">
              <a:buFontTx/>
              <a:buChar char="-"/>
            </a:pPr>
            <a:r>
              <a:rPr lang="it-IT" sz="2800" dirty="0">
                <a:latin typeface="Candara" pitchFamily="34" charset="0"/>
              </a:rPr>
              <a:t> </a:t>
            </a:r>
            <a:r>
              <a:rPr lang="it-IT" sz="2800" dirty="0" smtClean="0">
                <a:latin typeface="Candara" pitchFamily="34" charset="0"/>
              </a:rPr>
              <a:t>simili ai dialoghi platonici</a:t>
            </a:r>
          </a:p>
          <a:p>
            <a:pPr algn="ctr">
              <a:buFontTx/>
              <a:buChar char="-"/>
            </a:pPr>
            <a:r>
              <a:rPr lang="it-IT" sz="2800" dirty="0">
                <a:latin typeface="Candara" pitchFamily="34" charset="0"/>
              </a:rPr>
              <a:t> </a:t>
            </a:r>
            <a:r>
              <a:rPr lang="it-IT" sz="2800" dirty="0" smtClean="0">
                <a:latin typeface="Candara" pitchFamily="34" charset="0"/>
              </a:rPr>
              <a:t>destinate al pubblico</a:t>
            </a:r>
            <a:endParaRPr lang="it-IT" sz="28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857620" y="2643182"/>
            <a:ext cx="46434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latin typeface="Candara" pitchFamily="34" charset="0"/>
              </a:rPr>
              <a:t>Ci resta molto poco</a:t>
            </a:r>
          </a:p>
          <a:p>
            <a:endParaRPr lang="it-IT" sz="3200" dirty="0">
              <a:latin typeface="Candara" pitchFamily="34" charset="0"/>
            </a:endParaRPr>
          </a:p>
          <a:p>
            <a:r>
              <a:rPr lang="it-IT" sz="3200" dirty="0" smtClean="0">
                <a:latin typeface="Candara" pitchFamily="34" charset="0"/>
              </a:rPr>
              <a:t>Es. </a:t>
            </a:r>
            <a:r>
              <a:rPr lang="it-IT" sz="3200" i="1" dirty="0" err="1" smtClean="0">
                <a:latin typeface="Candara" pitchFamily="34" charset="0"/>
              </a:rPr>
              <a:t>Protrettico</a:t>
            </a:r>
            <a:r>
              <a:rPr lang="it-IT" sz="3200" dirty="0" smtClean="0">
                <a:latin typeface="Candara" pitchFamily="34" charset="0"/>
              </a:rPr>
              <a:t>, </a:t>
            </a:r>
            <a:r>
              <a:rPr lang="it-IT" sz="3200" i="1" dirty="0" smtClean="0">
                <a:latin typeface="Candara" pitchFamily="34" charset="0"/>
              </a:rPr>
              <a:t>Della filosofia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OPERE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5000628" y="1785926"/>
            <a:ext cx="271464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ESOTERICHE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0034" y="1714488"/>
            <a:ext cx="3786214" cy="35394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Spariscono.</a:t>
            </a:r>
          </a:p>
          <a:p>
            <a:pPr algn="just"/>
            <a:endParaRPr lang="it-IT" sz="2800" dirty="0" smtClean="0">
              <a:latin typeface="Candara" pitchFamily="34" charset="0"/>
            </a:endParaRPr>
          </a:p>
          <a:p>
            <a:pPr algn="just"/>
            <a:r>
              <a:rPr lang="it-IT" sz="2800" dirty="0" smtClean="0">
                <a:latin typeface="Candara" pitchFamily="34" charset="0"/>
              </a:rPr>
              <a:t>Ritrovate nel I sec. d.C., sono classificate e riorganizzate da </a:t>
            </a:r>
            <a:r>
              <a:rPr lang="it-IT" sz="2800" b="1" dirty="0" err="1" smtClean="0">
                <a:latin typeface="Candara" pitchFamily="34" charset="0"/>
              </a:rPr>
              <a:t>Andronico</a:t>
            </a:r>
            <a:r>
              <a:rPr lang="it-IT" sz="2800" b="1" dirty="0" smtClean="0">
                <a:latin typeface="Candara" pitchFamily="34" charset="0"/>
              </a:rPr>
              <a:t> di Rodi </a:t>
            </a:r>
            <a:r>
              <a:rPr lang="it-IT" sz="2800" dirty="0" smtClean="0">
                <a:latin typeface="Candara" pitchFamily="34" charset="0"/>
              </a:rPr>
              <a:t>a seconda del loro </a:t>
            </a:r>
            <a:r>
              <a:rPr lang="it-IT" sz="2800" b="1" dirty="0" smtClean="0">
                <a:solidFill>
                  <a:srgbClr val="FF0000"/>
                </a:solidFill>
                <a:latin typeface="Candara" pitchFamily="34" charset="0"/>
              </a:rPr>
              <a:t>CONTENUTO</a:t>
            </a:r>
            <a:endParaRPr lang="it-IT" sz="28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00628" y="2643182"/>
            <a:ext cx="271464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Candara" pitchFamily="34" charset="0"/>
              </a:rPr>
              <a:t>(“interne”)</a:t>
            </a:r>
          </a:p>
          <a:p>
            <a:pPr algn="ctr"/>
            <a:r>
              <a:rPr lang="it-IT" sz="2800" dirty="0" smtClean="0">
                <a:latin typeface="Candara" pitchFamily="34" charset="0"/>
              </a:rPr>
              <a:t>- appunti dei corsi tenuti al Liceo</a:t>
            </a:r>
            <a:endParaRPr lang="it-IT" sz="2800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it-IT" dirty="0" smtClean="0">
                <a:latin typeface="Bahnschrift" pitchFamily="34" charset="0"/>
              </a:rPr>
              <a:t>OPERE</a:t>
            </a:r>
            <a:endParaRPr lang="it-IT" dirty="0">
              <a:latin typeface="Bahnschrift" pitchFamily="34" charset="0"/>
            </a:endParaRPr>
          </a:p>
        </p:txBody>
      </p:sp>
      <p:pic>
        <p:nvPicPr>
          <p:cNvPr id="1433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64000"/>
          </a:blip>
          <a:srcRect l="7840" r="8536" b="13294"/>
          <a:stretch>
            <a:fillRect/>
          </a:stretch>
        </p:blipFill>
        <p:spPr bwMode="auto">
          <a:xfrm>
            <a:off x="7200906" y="0"/>
            <a:ext cx="194309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3428992" y="1214422"/>
            <a:ext cx="271464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Candara" pitchFamily="34" charset="0"/>
              </a:rPr>
              <a:t>ESOTERICHE</a:t>
            </a:r>
            <a:endParaRPr lang="it-IT" sz="3200" dirty="0">
              <a:latin typeface="Candar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0034" y="2071678"/>
            <a:ext cx="7072362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ORGANON </a:t>
            </a:r>
            <a:r>
              <a:rPr lang="it-IT" sz="2400" dirty="0" smtClean="0">
                <a:latin typeface="Candara" pitchFamily="34" charset="0"/>
              </a:rPr>
              <a:t>(“strumento”)</a:t>
            </a:r>
            <a:r>
              <a:rPr lang="it-IT" sz="2800" dirty="0" smtClean="0">
                <a:latin typeface="Candara" pitchFamily="34" charset="0"/>
              </a:rPr>
              <a:t>: insieme dei trattati di LOGICA</a:t>
            </a:r>
            <a:endParaRPr lang="it-IT" sz="28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00034" y="3143248"/>
            <a:ext cx="7072362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Testi di FISICA </a:t>
            </a:r>
            <a:r>
              <a:rPr lang="it-IT" sz="2400" dirty="0" smtClean="0">
                <a:latin typeface="Candara" pitchFamily="34" charset="0"/>
              </a:rPr>
              <a:t>(</a:t>
            </a:r>
            <a:r>
              <a:rPr lang="it-IT" sz="2400" dirty="0" err="1" smtClean="0">
                <a:latin typeface="Candara" pitchFamily="34" charset="0"/>
              </a:rPr>
              <a:t>fisica</a:t>
            </a:r>
            <a:r>
              <a:rPr lang="it-IT" sz="2400" dirty="0" smtClean="0">
                <a:latin typeface="Candara" pitchFamily="34" charset="0"/>
              </a:rPr>
              <a:t>, biologia, psicologia)</a:t>
            </a:r>
            <a:endParaRPr lang="it-IT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00034" y="3786190"/>
            <a:ext cx="7072362" cy="52322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Testi di METAFISICA </a:t>
            </a:r>
            <a:r>
              <a:rPr lang="it-IT" sz="2400" dirty="0" smtClean="0">
                <a:latin typeface="Candara" pitchFamily="34" charset="0"/>
              </a:rPr>
              <a:t>(“oltre la fisica”)</a:t>
            </a:r>
            <a:endParaRPr lang="it-IT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0034" y="4429132"/>
            <a:ext cx="7072362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Testi di ETICA e POLITICA</a:t>
            </a:r>
            <a:endParaRPr lang="it-IT" sz="28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00034" y="5072074"/>
            <a:ext cx="7072362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ndara" pitchFamily="34" charset="0"/>
              </a:rPr>
              <a:t>Testi di RETORICA e POETICA</a:t>
            </a:r>
            <a:endParaRPr lang="it-IT" sz="2800" b="1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143240" y="5786454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Classificate per argomento; bisognerebbe considerare però anche l’evoluzione cronologica del pensiero aristotelico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2751</Words>
  <Application>Microsoft Office PowerPoint</Application>
  <PresentationFormat>Presentazione su schermo (4:3)</PresentationFormat>
  <Paragraphs>441</Paragraphs>
  <Slides>53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4" baseType="lpstr">
      <vt:lpstr>Tema di Office</vt:lpstr>
      <vt:lpstr>ARISTOTELE</vt:lpstr>
      <vt:lpstr>VITA</vt:lpstr>
      <vt:lpstr>VITA</vt:lpstr>
      <vt:lpstr>VITA</vt:lpstr>
      <vt:lpstr>VITA</vt:lpstr>
      <vt:lpstr>OPERE</vt:lpstr>
      <vt:lpstr>OPERE</vt:lpstr>
      <vt:lpstr>OPERE</vt:lpstr>
      <vt:lpstr>OPERE</vt:lpstr>
      <vt:lpstr>RAPPORTI CON PLATONE</vt:lpstr>
      <vt:lpstr>RAPPORTI CON PLATONE</vt:lpstr>
      <vt:lpstr>RAPPORTI CON PLATONE</vt:lpstr>
      <vt:lpstr>RAPPORTI CON PLATONE</vt:lpstr>
      <vt:lpstr>Classificazione delle scienze</vt:lpstr>
      <vt:lpstr>Classificazione delle scienze</vt:lpstr>
      <vt:lpstr>METAFISICA</vt:lpstr>
      <vt:lpstr>METAFISICA</vt:lpstr>
      <vt:lpstr>Metafisica – le cause</vt:lpstr>
      <vt:lpstr>Metafisica – le cause</vt:lpstr>
      <vt:lpstr>Metafisica – l’essere</vt:lpstr>
      <vt:lpstr>Metafisica – la sostanza</vt:lpstr>
      <vt:lpstr>Metafisica – la sostanza</vt:lpstr>
      <vt:lpstr>Metafisica – la sostanza</vt:lpstr>
      <vt:lpstr>Metafisica – la sostanza</vt:lpstr>
      <vt:lpstr>Metafisica – l’essere in quanto essere</vt:lpstr>
      <vt:lpstr>Diapositiva 26</vt:lpstr>
      <vt:lpstr>Metafisica – atto e potenza</vt:lpstr>
      <vt:lpstr>Metafisica – atto e potenza</vt:lpstr>
      <vt:lpstr>Metafisica – atto e potenza</vt:lpstr>
      <vt:lpstr>Metafisica – atto e potenza</vt:lpstr>
      <vt:lpstr>Metafisica – la teologia</vt:lpstr>
      <vt:lpstr>Metafisica – la teologia</vt:lpstr>
      <vt:lpstr>Metafisica – la teologia</vt:lpstr>
      <vt:lpstr>Logica</vt:lpstr>
      <vt:lpstr>Logica</vt:lpstr>
      <vt:lpstr>Logica</vt:lpstr>
      <vt:lpstr>Logica</vt:lpstr>
      <vt:lpstr>Logica</vt:lpstr>
      <vt:lpstr>Logica</vt:lpstr>
      <vt:lpstr>Logica</vt:lpstr>
      <vt:lpstr>Logica</vt:lpstr>
      <vt:lpstr>Logica</vt:lpstr>
      <vt:lpstr>Logica</vt:lpstr>
      <vt:lpstr>Logica - sillogismo</vt:lpstr>
      <vt:lpstr>Logica - sillogismo</vt:lpstr>
      <vt:lpstr>Logica - sillogismo</vt:lpstr>
      <vt:lpstr>Logica - sillogismo</vt:lpstr>
      <vt:lpstr>Logica - sillogismo</vt:lpstr>
      <vt:lpstr>Logica - sillogismo</vt:lpstr>
      <vt:lpstr>Logica - sillogismo</vt:lpstr>
      <vt:lpstr>Logica - sillogismo</vt:lpstr>
      <vt:lpstr>Logica - sillogismo</vt:lpstr>
      <vt:lpstr>Logica – i principi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ARISTOTELE</dc:title>
  <dc:creator>simone.dell@libero.it</dc:creator>
  <cp:lastModifiedBy>simone.dell@libero.it</cp:lastModifiedBy>
  <cp:revision>52</cp:revision>
  <dcterms:created xsi:type="dcterms:W3CDTF">2020-03-09T11:36:02Z</dcterms:created>
  <dcterms:modified xsi:type="dcterms:W3CDTF">2020-04-04T10:00:41Z</dcterms:modified>
</cp:coreProperties>
</file>